
<file path=[Content_Types].xml><?xml version="1.0" encoding="utf-8"?>
<Types xmlns="http://schemas.openxmlformats.org/package/2006/content-types"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4"/>
  </p:notesMasterIdLst>
  <p:sldIdLst>
    <p:sldId id="256" r:id="rId3"/>
    <p:sldId id="257" r:id="rId5"/>
    <p:sldId id="270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</p:sldIdLst>
  <p:sldSz cx="1219136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96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96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0" Type="http://schemas.openxmlformats.org/officeDocument/2006/relationships/tableStyles" Target="tableStyles.xml"/><Relationship Id="rId2" Type="http://schemas.openxmlformats.org/officeDocument/2006/relationships/theme" Target="theme/theme1.xml"/><Relationship Id="rId19" Type="http://schemas.openxmlformats.org/officeDocument/2006/relationships/viewProps" Target="viewProps.xml"/><Relationship Id="rId18" Type="http://schemas.openxmlformats.org/officeDocument/2006/relationships/presProps" Target="presProps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Good morning. I'm Zheng Aiyu, a BEd Primary English student. Over the next ten minutes I want to share what eight weeks of shadowing and service at Munsang College Primary Section have taught me about the question on this slide — who am I, as a teacher, after stepping into a real classroom?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Two respectful extensions of my mentor's compass. First, equity beyond equal treatment — Cochran-Smith reminds us that structural inequities mean treating pupils identically can mean treating them unequally in effect. Second, epistemic honesty — when AI models can answer faster than I can, intellectual humility becomes a moral skill students need to see modelled. There are moments when organisational protocols are inadequate; moral courage then demands bending them for the child's welfare.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Four photographs from inside the classroom. The values wall — moral exemplar role made visible. The homeroom climate — care and structure coexist. Independent-practice — pedagogical environment design at work. And the home–school handbook — differentiated daily assignments with the parent's counter-signature, a partnership written down. Every photo is here with the explicit permission of the school, the mentor, and the pupils' families.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So who am I, today, after eight weeks? Four roles integrated: knowledge transmitter with care and accuracy; moral exemplar — modelled, not preached; care-giver — professionalised, not improvised; and designer of learning environments — pedagogy made visible. All four anchored by Noddings' ethic of care: reflective, ethically complex, in service of every learner.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Three concrete commitments before block practice. One: curriculum leadership through co-design with the subject panel — the move from lesson-level to system-level thinking. Two: facilitate a CPD session on digital tools for differentiated instruction — making my reasoning publicly visible and inviting critique. Three: weekly structured reflections via Gibbs' cycle plus fortnightly mentor calibration — turning experience into evidence-based learning, anchored by the EDB Guidelines.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I'll close with my mission, in eleven words: empower every student to thrive as an empathetic, critical-thinking lifelong learner. That sentence will sit on every lesson plan I write next year, and on the CV I write the year after. Thank you. Questions are welcome.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Today's question is not just rhetorical. The course asked me to test theory inside a real primary classroom and to come back with an honest answer about who I am becoming. Identity, not curriculum, is the deepest learning outcome of authentic context learning. The next 12 slides walk through how I tried to answer it.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>
              <a:lnSpc>
                <a:spcPct val="140000"/>
              </a:lnSpc>
            </a:pPr>
            <a:r>
              <a:rPr sz="1300">
                <a:latin typeface="Helvetica Neue" panose="02000503000000020004"/>
              </a:rPr>
              <a:t>[SLIDE 2 · ~40s]
Professional Authentic Context Learning gave me twenty-six hours in a real primary classroom — sixteen hours shadowing my mentor, and ten hours of school service. Three lenses guided my reflection. The first was the COTAP framework — Hong Kong's three professional roles, a public standard I could audit myself against. The second was my mentor's lived wisdom, captured through structured shadowing and a long interview on identity and ethics. The third was the concrete evidence I collected day after day, in P.4 and P.5 lessons, in small-group phonics tutoring, and in Drama Club rehearsals. What I want to share today is not a polished identity. It is a shift — the moment my picture of teaching changed.</a:t>
            </a:r>
            <a:endParaRPr sz="1300">
              <a:latin typeface="Helvetica Neue" panose="020005030000000200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I audited myself against the three COTAP roles. Strong on Caring Cultivator — two years of voluntary tutoring sharpened that. Strong on Inspirational Co-Constructor — I plan student-centred lessons drawing on Bruner. But Committed Role Model? That was my growth area: curriculum leadership, professional learning community contribution, and structured reflective discipline. I came into block service knowing the third role was a question, not a claim.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Shadowing made the invisible visible. Pre-lesson colour-coded worksheets that protect lower-achievers' dignity. Pastoral conversations that are problem-focused, not person-focused. Forty workbooks marked between recess and lunch. The Reading Programme that turns book-time into pastoral time for newly-arrived pupils. Twelve hours that re-defined what 'teaching' means.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A few weeks in, my assumptions cracked open. Teaching is not lesson delivery — it is environment design. Classroom management is not control — it is behaviour design. And care is not personality — it is a professional skill, learnable, structured, ethical. This shift reorganised everything I thought I knew.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My mentor's interview named three core roles — knowledge transmitter, moral exemplar, care-giver — and kept critical distance from gate-keeper and quasi-parent. I agree those three are foundational. But shadowing made me add a fourth: designer of learning environments, in Bruner's sense. The English Reading Programme bulletin on the right is exactly what I mean. Colour-coded worksheets, transition signals, deliberate seating — these are not decoration. They are pedagogy made visible.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Service taught me that theory only survives when I make it concrete. Scaffolding for lower-achievers means lengthening the we-do phase, not raising my voice. Differentiation means two worksheet versions distributed without flagging the difference — a small design choice that protects dignity. Pastoral care begins with knowing every pupil's name before I deliver any instruction. And technology serves learning; it does not replace it.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Her ethical compass came out across seven structured interview questions. Fairness — equal voice for every pupil. Confidentiality — pastoral information stays where it belongs. Assessment honesty — marks describe learning, not character. Pupil dignity — correction in private, recognition in public. Commitment — every child, including the inconvenient ones. I endorse all five. They are now mine to live up to.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 panose="020B0604020202090204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 panose="020B0604020202090204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 panose="020B060402020209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 panose="020B0604020202090204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 panose="020B0604020202090204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 panose="020B060402020209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 panose="020B060402020209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 panose="020B060402020209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 panose="020B060402020209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7.jpeg"/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6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0" y="0"/>
            <a:ext cx="164592" cy="6858000"/>
          </a:xfrm>
          <a:prstGeom prst="rect">
            <a:avLst/>
          </a:prstGeom>
          <a:solidFill>
            <a:srgbClr val="C9A22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Rectangle 2"/>
          <p:cNvSpPr/>
          <p:nvPr/>
        </p:nvSpPr>
        <p:spPr>
          <a:xfrm>
            <a:off x="777240" y="777240"/>
            <a:ext cx="1097280" cy="41148"/>
          </a:xfrm>
          <a:prstGeom prst="rect">
            <a:avLst/>
          </a:prstGeom>
          <a:solidFill>
            <a:srgbClr val="C9A22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TextBox 3"/>
          <p:cNvSpPr txBox="1"/>
          <p:nvPr/>
        </p:nvSpPr>
        <p:spPr>
          <a:xfrm>
            <a:off x="777240" y="868680"/>
            <a:ext cx="7315200" cy="36576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100" b="1" i="0">
                <a:solidFill>
                  <a:srgbClr val="C9A227"/>
                </a:solidFill>
                <a:latin typeface="Helvetica Neue" panose="02000503000000020004"/>
              </a:rPr>
              <a:t>FE FOUNDATION COURSE · PROFESSIONAL AUTHENTIC CONTEXT LEARNING</a:t>
            </a:r>
            <a:endParaRPr sz="1100" b="1" i="0">
              <a:solidFill>
                <a:srgbClr val="C9A227"/>
              </a:solidFill>
              <a:latin typeface="Helvetica Neue" panose="0200050300000002000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77240" y="1463040"/>
            <a:ext cx="10698480" cy="182880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sz="7200" b="0" i="1">
                <a:solidFill>
                  <a:srgbClr val="1C2541"/>
                </a:solidFill>
                <a:latin typeface="Georgia" panose="02040502050405090303"/>
              </a:rPr>
              <a:t>Who Am I</a:t>
            </a:r>
            <a:endParaRPr sz="7200" b="0" i="1">
              <a:solidFill>
                <a:srgbClr val="1C2541"/>
              </a:solidFill>
              <a:latin typeface="Georgia" panose="02040502050405090303"/>
            </a:endParaRPr>
          </a:p>
          <a:p>
            <a:pPr algn="l">
              <a:lnSpc>
                <a:spcPct val="100000"/>
              </a:lnSpc>
            </a:pPr>
            <a:r>
              <a:rPr sz="7200" b="0" i="1">
                <a:solidFill>
                  <a:srgbClr val="1C2541"/>
                </a:solidFill>
                <a:latin typeface="Georgia" panose="02040502050405090303"/>
              </a:rPr>
              <a:t>as a Teacher?</a:t>
            </a:r>
            <a:endParaRPr sz="7200" b="0" i="1">
              <a:solidFill>
                <a:srgbClr val="1C2541"/>
              </a:solidFill>
              <a:latin typeface="Georgia" panose="02040502050405090303"/>
            </a:endParaRPr>
          </a:p>
        </p:txBody>
      </p:sp>
      <p:cxnSp>
        <p:nvCxnSpPr>
          <p:cNvPr id="6" name="Connector 5"/>
          <p:cNvCxnSpPr/>
          <p:nvPr/>
        </p:nvCxnSpPr>
        <p:spPr>
          <a:xfrm>
            <a:off x="777240" y="3657600"/>
            <a:ext cx="1051560" cy="0"/>
          </a:xfrm>
          <a:prstGeom prst="line">
            <a:avLst/>
          </a:prstGeom>
          <a:ln w="20320">
            <a:solidFill>
              <a:srgbClr val="C9A22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77240" y="3794760"/>
            <a:ext cx="9144000" cy="54864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40000"/>
              </a:lnSpc>
            </a:pPr>
            <a:r>
              <a:rPr sz="1800" b="0" i="1">
                <a:solidFill>
                  <a:srgbClr val="3A4366"/>
                </a:solidFill>
                <a:latin typeface="Georgia" panose="02040502050405090303"/>
              </a:rPr>
              <a:t>An eight-week journey through shadowing, service, and ethical reflection at Munsang College Primary Section.</a:t>
            </a:r>
            <a:endParaRPr sz="1800" b="0" i="1">
              <a:solidFill>
                <a:srgbClr val="3A4366"/>
              </a:solidFill>
              <a:latin typeface="Georgia" panose="02040502050405090303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77240" y="5120640"/>
            <a:ext cx="10607040" cy="1234440"/>
          </a:xfrm>
          <a:prstGeom prst="rect">
            <a:avLst/>
          </a:prstGeom>
          <a:solidFill>
            <a:srgbClr val="FFFFFF"/>
          </a:solidFill>
          <a:ln>
            <a:solidFill>
              <a:srgbClr val="E6DFD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1005840" y="5212080"/>
            <a:ext cx="4114800" cy="32004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000" b="1" i="0">
                <a:solidFill>
                  <a:srgbClr val="6B6F80"/>
                </a:solidFill>
                <a:latin typeface="Helvetica Neue" panose="02000503000000020004"/>
              </a:rPr>
              <a:t>PRESENTER</a:t>
            </a:r>
            <a:endParaRPr sz="1000" b="1" i="0">
              <a:solidFill>
                <a:srgbClr val="6B6F80"/>
              </a:solidFill>
              <a:latin typeface="Helvetica Neue" panose="02000503000000020004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05840" y="5532120"/>
            <a:ext cx="4114800" cy="45720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2200" b="1" i="0">
                <a:solidFill>
                  <a:srgbClr val="1C2541"/>
                </a:solidFill>
                <a:latin typeface="Georgia" panose="02040502050405090303"/>
              </a:rPr>
              <a:t>ZHENG AIYU</a:t>
            </a:r>
            <a:endParaRPr sz="2200" b="1" i="0">
              <a:solidFill>
                <a:srgbClr val="1C2541"/>
              </a:solidFill>
              <a:latin typeface="Georgia" panose="02040502050405090303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05840" y="5943600"/>
            <a:ext cx="4114800" cy="22098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US" sz="1200" b="0" i="0">
                <a:solidFill>
                  <a:srgbClr val="3A4366"/>
                </a:solidFill>
                <a:latin typeface="Helvetica Neue" panose="02000503000000020004"/>
              </a:rPr>
              <a:t>BA&amp;</a:t>
            </a:r>
            <a:r>
              <a:rPr sz="1200">
                <a:solidFill>
                  <a:srgbClr val="3A4366"/>
                </a:solidFill>
                <a:latin typeface="Helvetica Neue" panose="02000503000000020004"/>
                <a:sym typeface="+mn-ea"/>
              </a:rPr>
              <a:t>BEd</a:t>
            </a:r>
            <a:r>
              <a:rPr lang="en-US" sz="1200" b="0" i="0">
                <a:solidFill>
                  <a:srgbClr val="3A4366"/>
                </a:solidFill>
                <a:latin typeface="Helvetica Neue" panose="02000503000000020004"/>
              </a:rPr>
              <a:t>(EL)</a:t>
            </a:r>
            <a:r>
              <a:rPr sz="1200" b="0" i="0">
                <a:solidFill>
                  <a:srgbClr val="3A4366"/>
                </a:solidFill>
                <a:latin typeface="Helvetica Neue" panose="02000503000000020004"/>
              </a:rPr>
              <a:t> (Primary English) · 11533739</a:t>
            </a:r>
            <a:endParaRPr sz="1200" b="0" i="0">
              <a:solidFill>
                <a:srgbClr val="3A4366"/>
              </a:solidFill>
              <a:latin typeface="Helvetica Neue" panose="02000503000000020004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94960" y="5212080"/>
            <a:ext cx="4114800" cy="32004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000" b="1" i="0">
                <a:solidFill>
                  <a:srgbClr val="6B6F80"/>
                </a:solidFill>
                <a:latin typeface="Helvetica Neue" panose="02000503000000020004"/>
              </a:rPr>
              <a:t>FIELD SITE  ·  MENTOR</a:t>
            </a:r>
            <a:endParaRPr sz="1000" b="1" i="0">
              <a:solidFill>
                <a:srgbClr val="6B6F80"/>
              </a:solidFill>
              <a:latin typeface="Helvetica Neue" panose="0200050300000002000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394960" y="5532120"/>
            <a:ext cx="4114800" cy="45720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800" b="1" i="0">
                <a:solidFill>
                  <a:srgbClr val="1C2541"/>
                </a:solidFill>
                <a:latin typeface="Georgia" panose="02040502050405090303"/>
              </a:rPr>
              <a:t>Munsang College Primary Section</a:t>
            </a:r>
            <a:endParaRPr sz="1800" b="1" i="0">
              <a:solidFill>
                <a:srgbClr val="1C2541"/>
              </a:solidFill>
              <a:latin typeface="Georgia" panose="02040502050405090303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94960" y="5897880"/>
            <a:ext cx="4114800" cy="36576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150" b="0" i="0">
                <a:solidFill>
                  <a:srgbClr val="3A4366"/>
                </a:solidFill>
                <a:latin typeface="Helvetica Neue" panose="02000503000000020004"/>
              </a:rPr>
              <a:t>Mentor: Lee Kwan Leong  ·  2026.1.28 — 2026.3.27</a:t>
            </a:r>
            <a:endParaRPr sz="1150" b="0" i="0">
              <a:solidFill>
                <a:srgbClr val="3A4366"/>
              </a:solidFill>
              <a:latin typeface="Helvetica Neue" panose="02000503000000020004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509760" y="5212080"/>
            <a:ext cx="1828800" cy="32004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000" b="1" i="0">
                <a:solidFill>
                  <a:srgbClr val="6B6F80"/>
                </a:solidFill>
                <a:latin typeface="Helvetica Neue" panose="02000503000000020004"/>
              </a:rPr>
              <a:t>DURATION</a:t>
            </a:r>
            <a:endParaRPr sz="1000" b="1" i="0">
              <a:solidFill>
                <a:srgbClr val="6B6F80"/>
              </a:solidFill>
              <a:latin typeface="Helvetica Neue" panose="02000503000000020004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509760" y="5532120"/>
            <a:ext cx="1828800" cy="45720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800" b="1" i="1">
                <a:solidFill>
                  <a:srgbClr val="C9A227"/>
                </a:solidFill>
                <a:latin typeface="Georgia" panose="02040502050405090303"/>
              </a:rPr>
              <a:t>10 minutes</a:t>
            </a:r>
            <a:endParaRPr sz="1800" b="1" i="1">
              <a:solidFill>
                <a:srgbClr val="C9A227"/>
              </a:solidFill>
              <a:latin typeface="Georgia" panose="02040502050405090303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CD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777240" y="640080"/>
            <a:ext cx="201168" cy="36576"/>
          </a:xfrm>
          <a:prstGeom prst="rect">
            <a:avLst/>
          </a:prstGeom>
          <a:solidFill>
            <a:srgbClr val="C9A22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TextBox 2"/>
          <p:cNvSpPr txBox="1"/>
          <p:nvPr/>
        </p:nvSpPr>
        <p:spPr>
          <a:xfrm>
            <a:off x="1069848" y="585216"/>
            <a:ext cx="4572000" cy="2743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050" b="1" i="0">
                <a:solidFill>
                  <a:srgbClr val="C9A227"/>
                </a:solidFill>
                <a:latin typeface="Helvetica Neue" panose="02000503000000020004"/>
              </a:rPr>
              <a:t>MY ETHICAL EXTENSIONS  ·  WHERE I RESPECTFULLY GROW HER COMPASS</a:t>
            </a:r>
            <a:endParaRPr sz="1050" b="1" i="0">
              <a:solidFill>
                <a:srgbClr val="C9A227"/>
              </a:solidFill>
              <a:latin typeface="Helvetica Neue" panose="02000503000000020004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77240" y="868680"/>
            <a:ext cx="10698480" cy="91440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sz="3800" b="0" i="1">
                <a:solidFill>
                  <a:srgbClr val="1C2541"/>
                </a:solidFill>
                <a:latin typeface="Georgia" panose="02040502050405090303"/>
              </a:rPr>
              <a:t>Two additions —</a:t>
            </a:r>
            <a:endParaRPr sz="3800" b="0" i="1">
              <a:solidFill>
                <a:srgbClr val="1C2541"/>
              </a:solidFill>
              <a:latin typeface="Georgia" panose="02040502050405090303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77240" y="1417320"/>
            <a:ext cx="10698480" cy="91440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sz="3800" b="1" i="1">
                <a:solidFill>
                  <a:srgbClr val="C9A227"/>
                </a:solidFill>
                <a:latin typeface="Georgia" panose="02040502050405090303"/>
              </a:rPr>
              <a:t>for the Hong Kong AI-era classroom.</a:t>
            </a:r>
            <a:endParaRPr sz="3800" b="1" i="1">
              <a:solidFill>
                <a:srgbClr val="C9A227"/>
              </a:solidFill>
              <a:latin typeface="Georgia" panose="02040502050405090303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77240" y="2697480"/>
            <a:ext cx="5257800" cy="2926080"/>
          </a:xfrm>
          <a:prstGeom prst="rect">
            <a:avLst/>
          </a:prstGeom>
          <a:solidFill>
            <a:srgbClr val="FFFFFF"/>
          </a:solidFill>
          <a:ln>
            <a:solidFill>
              <a:srgbClr val="C9A22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ectangle 6"/>
          <p:cNvSpPr/>
          <p:nvPr/>
        </p:nvSpPr>
        <p:spPr>
          <a:xfrm>
            <a:off x="777240" y="2697480"/>
            <a:ext cx="54864" cy="2926080"/>
          </a:xfrm>
          <a:prstGeom prst="rect">
            <a:avLst/>
          </a:prstGeom>
          <a:solidFill>
            <a:srgbClr val="C41E3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TextBox 7"/>
          <p:cNvSpPr txBox="1"/>
          <p:nvPr/>
        </p:nvSpPr>
        <p:spPr>
          <a:xfrm>
            <a:off x="1005840" y="2834640"/>
            <a:ext cx="4937760" cy="36576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050" b="1" i="0">
                <a:solidFill>
                  <a:srgbClr val="C41E3A"/>
                </a:solidFill>
                <a:latin typeface="Helvetica Neue" panose="02000503000000020004"/>
              </a:rPr>
              <a:t>EQUITY &gt; EQUAL TREATMENT</a:t>
            </a:r>
            <a:endParaRPr sz="1050" b="1" i="0">
              <a:solidFill>
                <a:srgbClr val="C41E3A"/>
              </a:solidFill>
              <a:latin typeface="Helvetica Neue" panose="02000503000000020004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05840" y="3200400"/>
            <a:ext cx="4937760" cy="5029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sz="2200" b="1" i="0">
                <a:solidFill>
                  <a:srgbClr val="1C2541"/>
                </a:solidFill>
                <a:latin typeface="Georgia" panose="02040502050405090303"/>
              </a:rPr>
              <a:t>Beyond fairness</a:t>
            </a:r>
            <a:endParaRPr sz="2200" b="1" i="0">
              <a:solidFill>
                <a:srgbClr val="1C2541"/>
              </a:solidFill>
              <a:latin typeface="Georgia" panose="02040502050405090303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05840" y="3931920"/>
            <a:ext cx="4937760" cy="155448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45000"/>
              </a:lnSpc>
            </a:pPr>
            <a:r>
              <a:rPr sz="1300" b="0" i="0">
                <a:solidFill>
                  <a:srgbClr val="3A4366"/>
                </a:solidFill>
                <a:latin typeface="Helvetica Neue" panose="02000503000000020004"/>
              </a:rPr>
              <a:t>Cochran-Smith (2004): structural inequities mean equal treatment is sometimes unequal in effect. Differentiated dignity, not uniform process.</a:t>
            </a:r>
            <a:endParaRPr sz="1300" b="0" i="0">
              <a:solidFill>
                <a:srgbClr val="3A4366"/>
              </a:solidFill>
              <a:latin typeface="Helvetica Neue" panose="02000503000000020004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263640" y="2697480"/>
            <a:ext cx="5257800" cy="2926080"/>
          </a:xfrm>
          <a:prstGeom prst="rect">
            <a:avLst/>
          </a:prstGeom>
          <a:solidFill>
            <a:srgbClr val="FFFFFF"/>
          </a:solidFill>
          <a:ln>
            <a:solidFill>
              <a:srgbClr val="C9A22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2" name="Rectangle 11"/>
          <p:cNvSpPr/>
          <p:nvPr/>
        </p:nvSpPr>
        <p:spPr>
          <a:xfrm>
            <a:off x="6263640" y="2697480"/>
            <a:ext cx="54864" cy="2926080"/>
          </a:xfrm>
          <a:prstGeom prst="rect">
            <a:avLst/>
          </a:prstGeom>
          <a:solidFill>
            <a:srgbClr val="C41E3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3" name="TextBox 12"/>
          <p:cNvSpPr txBox="1"/>
          <p:nvPr/>
        </p:nvSpPr>
        <p:spPr>
          <a:xfrm>
            <a:off x="6492240" y="2834640"/>
            <a:ext cx="4937760" cy="36576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050" b="1" i="0">
                <a:solidFill>
                  <a:srgbClr val="C41E3A"/>
                </a:solidFill>
                <a:latin typeface="Helvetica Neue" panose="02000503000000020004"/>
              </a:rPr>
              <a:t>EPISTEMIC HONESTY</a:t>
            </a:r>
            <a:endParaRPr sz="1050" b="1" i="0">
              <a:solidFill>
                <a:srgbClr val="C41E3A"/>
              </a:solidFill>
              <a:latin typeface="Helvetica Neue" panose="02000503000000020004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492240" y="3200400"/>
            <a:ext cx="4937760" cy="5029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sz="2200" b="1" i="0">
                <a:solidFill>
                  <a:srgbClr val="1C2541"/>
                </a:solidFill>
                <a:latin typeface="Georgia" panose="02040502050405090303"/>
              </a:rPr>
              <a:t>AI-era teacher virtue</a:t>
            </a:r>
            <a:endParaRPr sz="2200" b="1" i="0">
              <a:solidFill>
                <a:srgbClr val="1C2541"/>
              </a:solidFill>
              <a:latin typeface="Georgia" panose="02040502050405090303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492240" y="3931920"/>
            <a:ext cx="4937760" cy="155448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45000"/>
              </a:lnSpc>
            </a:pPr>
            <a:r>
              <a:rPr sz="1300" b="0" i="0">
                <a:solidFill>
                  <a:srgbClr val="3A4366"/>
                </a:solidFill>
                <a:latin typeface="Helvetica Neue" panose="02000503000000020004"/>
              </a:rPr>
              <a:t>When models can answer faster than us, intellectual humility — knowing the limits of my knowledge — becomes a moral skill students must see modelled.</a:t>
            </a:r>
            <a:endParaRPr sz="1300" b="0" i="0">
              <a:solidFill>
                <a:srgbClr val="3A4366"/>
              </a:solidFill>
              <a:latin typeface="Helvetica Neue" panose="02000503000000020004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77240" y="5897880"/>
            <a:ext cx="10607040" cy="548640"/>
          </a:xfrm>
          <a:prstGeom prst="rect">
            <a:avLst/>
          </a:prstGeom>
          <a:solidFill>
            <a:srgbClr val="1C254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7" name="TextBox 16"/>
          <p:cNvSpPr txBox="1"/>
          <p:nvPr/>
        </p:nvSpPr>
        <p:spPr>
          <a:xfrm>
            <a:off x="1005840" y="5989320"/>
            <a:ext cx="10241280" cy="36576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ctr">
              <a:lnSpc>
                <a:spcPct val="120000"/>
              </a:lnSpc>
            </a:pPr>
            <a:r>
              <a:rPr sz="1300" b="0" i="1">
                <a:solidFill>
                  <a:srgbClr val="FFFFFF"/>
                </a:solidFill>
                <a:latin typeface="Georgia" panose="02040502050405090303"/>
              </a:rPr>
              <a:t>There are moments when organisational protocols are inadequate, and moral courage demands bending them for the child's welfare.</a:t>
            </a:r>
            <a:endParaRPr sz="1300" b="0" i="1">
              <a:solidFill>
                <a:srgbClr val="FFFFFF"/>
              </a:solidFill>
              <a:latin typeface="Georgia" panose="02040502050405090303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1338560" y="6400800"/>
            <a:ext cx="731520" cy="2743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r">
              <a:lnSpc>
                <a:spcPct val="120000"/>
              </a:lnSpc>
            </a:pPr>
            <a:r>
              <a:rPr sz="1000" b="0" i="0">
                <a:solidFill>
                  <a:srgbClr val="6B6F80"/>
                </a:solidFill>
                <a:latin typeface="Helvetica Neue" panose="02000503000000020004"/>
              </a:rPr>
              <a:t>10 / 14</a:t>
            </a:r>
            <a:endParaRPr sz="1000" b="0" i="0">
              <a:solidFill>
                <a:srgbClr val="6B6F80"/>
              </a:solidFill>
              <a:latin typeface="Helvetica Neue" panose="02000503000000020004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6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777240" y="640080"/>
            <a:ext cx="201168" cy="36576"/>
          </a:xfrm>
          <a:prstGeom prst="rect">
            <a:avLst/>
          </a:prstGeom>
          <a:solidFill>
            <a:srgbClr val="C9A22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TextBox 2"/>
          <p:cNvSpPr txBox="1"/>
          <p:nvPr/>
        </p:nvSpPr>
        <p:spPr>
          <a:xfrm>
            <a:off x="1069848" y="585216"/>
            <a:ext cx="4572000" cy="2743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050" b="1" i="0">
                <a:solidFill>
                  <a:srgbClr val="C9A227"/>
                </a:solidFill>
                <a:latin typeface="Helvetica Neue" panose="02000503000000020004"/>
              </a:rPr>
              <a:t>SERVICE IN ACTION  ·  FIELD EVIDENCE</a:t>
            </a:r>
            <a:endParaRPr sz="1050" b="1" i="0">
              <a:solidFill>
                <a:srgbClr val="C9A227"/>
              </a:solidFill>
              <a:latin typeface="Helvetica Neue" panose="02000503000000020004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77240" y="868680"/>
            <a:ext cx="10698480" cy="91440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sz="3800" b="0" i="1">
                <a:solidFill>
                  <a:srgbClr val="1C2541"/>
                </a:solidFill>
                <a:latin typeface="Georgia" panose="02040502050405090303"/>
              </a:rPr>
              <a:t>Four windows</a:t>
            </a:r>
            <a:endParaRPr sz="3800" b="0" i="1">
              <a:solidFill>
                <a:srgbClr val="1C2541"/>
              </a:solidFill>
              <a:latin typeface="Georgia" panose="02040502050405090303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77240" y="1417320"/>
            <a:ext cx="10698480" cy="91440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sz="3800" b="1" i="1">
                <a:solidFill>
                  <a:srgbClr val="C9A227"/>
                </a:solidFill>
                <a:latin typeface="Georgia" panose="02040502050405090303"/>
              </a:rPr>
              <a:t>into eight weeks of in-class life.</a:t>
            </a:r>
            <a:endParaRPr sz="3800" b="1" i="1">
              <a:solidFill>
                <a:srgbClr val="C9A227"/>
              </a:solidFill>
              <a:latin typeface="Georgia" panose="02040502050405090303"/>
            </a:endParaRPr>
          </a:p>
        </p:txBody>
      </p:sp>
      <p:pic>
        <p:nvPicPr>
          <p:cNvPr id="6" name="Picture 5" descr="IMG_5941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77240" y="2606040"/>
            <a:ext cx="2194560" cy="18288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063240" y="2606040"/>
            <a:ext cx="3108960" cy="1828800"/>
          </a:xfrm>
          <a:prstGeom prst="rect">
            <a:avLst/>
          </a:prstGeom>
          <a:solidFill>
            <a:srgbClr val="FFFFFF"/>
          </a:solidFill>
          <a:ln>
            <a:solidFill>
              <a:srgbClr val="E6DFD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TextBox 7"/>
          <p:cNvSpPr txBox="1"/>
          <p:nvPr/>
        </p:nvSpPr>
        <p:spPr>
          <a:xfrm>
            <a:off x="3200400" y="2743200"/>
            <a:ext cx="2926080" cy="22098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200" b="1" i="0">
                <a:solidFill>
                  <a:srgbClr val="C9A227"/>
                </a:solidFill>
                <a:latin typeface="Helvetica Neue" panose="02000503000000020004"/>
              </a:rPr>
              <a:t>VALUES WALL</a:t>
            </a:r>
            <a:endParaRPr sz="1200" b="1" i="0">
              <a:solidFill>
                <a:srgbClr val="C9A227"/>
              </a:solidFill>
              <a:latin typeface="Helvetica Neue" panose="02000503000000020004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00400" y="3063240"/>
            <a:ext cx="2926080" cy="132588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40000"/>
              </a:lnSpc>
            </a:pPr>
            <a:r>
              <a:rPr sz="1200" b="0" i="0">
                <a:solidFill>
                  <a:srgbClr val="3A4366"/>
                </a:solidFill>
                <a:latin typeface="Helvetica Neue" panose="02000503000000020004"/>
              </a:rPr>
              <a:t>ABC anger-management + 3N relationship rules — moral exemplar role made visible.</a:t>
            </a:r>
            <a:endParaRPr sz="1200" b="0" i="0">
              <a:solidFill>
                <a:srgbClr val="3A4366"/>
              </a:solidFill>
              <a:latin typeface="Helvetica Neue" panose="02000503000000020004"/>
            </a:endParaRPr>
          </a:p>
        </p:txBody>
      </p:sp>
      <p:pic>
        <p:nvPicPr>
          <p:cNvPr id="10" name="Picture 9" descr="IMG_594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3640" y="2606040"/>
            <a:ext cx="2194560" cy="18288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8549640" y="2606040"/>
            <a:ext cx="3108960" cy="1828800"/>
          </a:xfrm>
          <a:prstGeom prst="rect">
            <a:avLst/>
          </a:prstGeom>
          <a:solidFill>
            <a:srgbClr val="FFFFFF"/>
          </a:solidFill>
          <a:ln>
            <a:solidFill>
              <a:srgbClr val="E6DFD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2" name="TextBox 11"/>
          <p:cNvSpPr txBox="1"/>
          <p:nvPr/>
        </p:nvSpPr>
        <p:spPr>
          <a:xfrm>
            <a:off x="8686800" y="2743200"/>
            <a:ext cx="2926080" cy="22098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200" b="1" i="0">
                <a:solidFill>
                  <a:srgbClr val="C9A227"/>
                </a:solidFill>
                <a:latin typeface="Helvetica Neue" panose="02000503000000020004"/>
              </a:rPr>
              <a:t>HOMEROOM CLIMATE</a:t>
            </a:r>
            <a:endParaRPr sz="1200" b="1" i="0">
              <a:solidFill>
                <a:srgbClr val="C9A227"/>
              </a:solidFill>
              <a:latin typeface="Helvetica Neue" panose="0200050300000002000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686800" y="3063240"/>
            <a:ext cx="2926080" cy="132588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40000"/>
              </a:lnSpc>
            </a:pPr>
            <a:r>
              <a:rPr sz="1200" b="0" i="0">
                <a:solidFill>
                  <a:srgbClr val="3A4366"/>
                </a:solidFill>
                <a:latin typeface="Helvetica Neue" panose="02000503000000020004"/>
              </a:rPr>
              <a:t>Pupils transitioning between activities — care, focus and gentle structure coexist.</a:t>
            </a:r>
            <a:endParaRPr sz="1200" b="0" i="0">
              <a:solidFill>
                <a:srgbClr val="3A4366"/>
              </a:solidFill>
              <a:latin typeface="Helvetica Neue" panose="02000503000000020004"/>
            </a:endParaRPr>
          </a:p>
        </p:txBody>
      </p:sp>
      <p:pic>
        <p:nvPicPr>
          <p:cNvPr id="14" name="Picture 13" descr="IMG_594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240" y="4663440"/>
            <a:ext cx="2194560" cy="18288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063240" y="4663440"/>
            <a:ext cx="3108960" cy="1828800"/>
          </a:xfrm>
          <a:prstGeom prst="rect">
            <a:avLst/>
          </a:prstGeom>
          <a:solidFill>
            <a:srgbClr val="FFFFFF"/>
          </a:solidFill>
          <a:ln>
            <a:solidFill>
              <a:srgbClr val="E6DFD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6" name="TextBox 15"/>
          <p:cNvSpPr txBox="1"/>
          <p:nvPr/>
        </p:nvSpPr>
        <p:spPr>
          <a:xfrm>
            <a:off x="3200400" y="4800600"/>
            <a:ext cx="2926080" cy="22098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200" b="1" i="0">
                <a:solidFill>
                  <a:srgbClr val="C9A227"/>
                </a:solidFill>
                <a:latin typeface="Helvetica Neue" panose="02000503000000020004"/>
              </a:rPr>
              <a:t>INDEPENDENT PRACTICE</a:t>
            </a:r>
            <a:endParaRPr sz="1200" b="1" i="0">
              <a:solidFill>
                <a:srgbClr val="C9A227"/>
              </a:solidFill>
              <a:latin typeface="Helvetica Neue" panose="02000503000000020004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200400" y="5120640"/>
            <a:ext cx="2926080" cy="132588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40000"/>
              </a:lnSpc>
            </a:pPr>
            <a:r>
              <a:rPr sz="1200" b="0" i="0">
                <a:solidFill>
                  <a:srgbClr val="3A4366"/>
                </a:solidFill>
                <a:latin typeface="Helvetica Neue" panose="02000503000000020004"/>
              </a:rPr>
              <a:t>Whole class working — quiet evidence of pedagogical environment design.</a:t>
            </a:r>
            <a:endParaRPr sz="1200" b="0" i="0">
              <a:solidFill>
                <a:srgbClr val="3A4366"/>
              </a:solidFill>
              <a:latin typeface="Helvetica Neue" panose="02000503000000020004"/>
            </a:endParaRPr>
          </a:p>
        </p:txBody>
      </p:sp>
      <p:pic>
        <p:nvPicPr>
          <p:cNvPr id="18" name="Picture 17" descr="IMG_5936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3640" y="4663440"/>
            <a:ext cx="2194560" cy="182880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8549640" y="4663440"/>
            <a:ext cx="3108960" cy="1828800"/>
          </a:xfrm>
          <a:prstGeom prst="rect">
            <a:avLst/>
          </a:prstGeom>
          <a:solidFill>
            <a:srgbClr val="FFFFFF"/>
          </a:solidFill>
          <a:ln>
            <a:solidFill>
              <a:srgbClr val="E6DFD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0" name="TextBox 19"/>
          <p:cNvSpPr txBox="1"/>
          <p:nvPr/>
        </p:nvSpPr>
        <p:spPr>
          <a:xfrm>
            <a:off x="8686800" y="4800600"/>
            <a:ext cx="2926080" cy="22098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200" b="1" i="0">
                <a:solidFill>
                  <a:srgbClr val="C9A227"/>
                </a:solidFill>
                <a:latin typeface="Helvetica Neue" panose="02000503000000020004"/>
              </a:rPr>
              <a:t>HOME–SCHOOL HANDBOOK</a:t>
            </a:r>
            <a:endParaRPr sz="1200" b="1" i="0">
              <a:solidFill>
                <a:srgbClr val="C9A227"/>
              </a:solidFill>
              <a:latin typeface="Helvetica Neue" panose="02000503000000020004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686800" y="5120640"/>
            <a:ext cx="2926080" cy="132588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40000"/>
              </a:lnSpc>
            </a:pPr>
            <a:r>
              <a:rPr sz="1200" b="0" i="0">
                <a:solidFill>
                  <a:srgbClr val="3A4366"/>
                </a:solidFill>
                <a:latin typeface="Helvetica Neue" panose="02000503000000020004"/>
              </a:rPr>
              <a:t>Differentiated daily assignments + parent counter-signature — partnership, in writing.</a:t>
            </a:r>
            <a:endParaRPr sz="1200" b="0" i="0">
              <a:solidFill>
                <a:srgbClr val="3A4366"/>
              </a:solidFill>
              <a:latin typeface="Helvetica Neue" panose="02000503000000020004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77240" y="6446520"/>
            <a:ext cx="10698480" cy="32004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ctr">
              <a:lnSpc>
                <a:spcPct val="120000"/>
              </a:lnSpc>
            </a:pPr>
            <a:r>
              <a:rPr sz="1050" b="0" i="1">
                <a:solidFill>
                  <a:srgbClr val="6B6F80"/>
                </a:solidFill>
                <a:latin typeface="Helvetica Neue" panose="02000503000000020004"/>
              </a:rPr>
              <a:t>✔ Used with permission of the school, mentor and pupils' families. No copyright concerns apply.</a:t>
            </a:r>
            <a:endParaRPr sz="1050" b="0" i="1">
              <a:solidFill>
                <a:srgbClr val="6B6F80"/>
              </a:solidFill>
              <a:latin typeface="Helvetica Neue" panose="02000503000000020004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1338560" y="6400800"/>
            <a:ext cx="731520" cy="2743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r">
              <a:lnSpc>
                <a:spcPct val="120000"/>
              </a:lnSpc>
            </a:pPr>
            <a:r>
              <a:rPr sz="1000" b="0" i="0">
                <a:solidFill>
                  <a:srgbClr val="6B6F80"/>
                </a:solidFill>
                <a:latin typeface="Helvetica Neue" panose="02000503000000020004"/>
              </a:rPr>
              <a:t>11 / 14</a:t>
            </a:r>
            <a:endParaRPr sz="1000" b="0" i="0">
              <a:solidFill>
                <a:srgbClr val="6B6F80"/>
              </a:solidFill>
              <a:latin typeface="Helvetica Neue" panose="02000503000000020004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254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777240" y="640080"/>
            <a:ext cx="201168" cy="36576"/>
          </a:xfrm>
          <a:prstGeom prst="rect">
            <a:avLst/>
          </a:prstGeom>
          <a:solidFill>
            <a:srgbClr val="E6CB6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TextBox 2"/>
          <p:cNvSpPr txBox="1"/>
          <p:nvPr/>
        </p:nvSpPr>
        <p:spPr>
          <a:xfrm>
            <a:off x="1069848" y="585216"/>
            <a:ext cx="4572000" cy="2743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050" b="1" i="0">
                <a:solidFill>
                  <a:srgbClr val="E6CB6F"/>
                </a:solidFill>
                <a:latin typeface="Helvetica Neue" panose="02000503000000020004"/>
              </a:rPr>
              <a:t>WHO I AM  ·  THE WORKING ANSWER</a:t>
            </a:r>
            <a:endParaRPr sz="1050" b="1" i="0">
              <a:solidFill>
                <a:srgbClr val="E6CB6F"/>
              </a:solidFill>
              <a:latin typeface="Helvetica Neue" panose="02000503000000020004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77240" y="868680"/>
            <a:ext cx="10698480" cy="91440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sz="4200" b="0" i="1">
                <a:solidFill>
                  <a:srgbClr val="FFFFFF"/>
                </a:solidFill>
                <a:latin typeface="Georgia" panose="02040502050405090303"/>
              </a:rPr>
              <a:t>Four roles, integrated.</a:t>
            </a:r>
            <a:endParaRPr sz="4200" b="0" i="1">
              <a:solidFill>
                <a:srgbClr val="FFFFFF"/>
              </a:solidFill>
              <a:latin typeface="Georgia" panose="02040502050405090303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77240" y="1508760"/>
            <a:ext cx="10698480" cy="91440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sz="4200" b="1" i="1">
                <a:solidFill>
                  <a:srgbClr val="E6CB6F"/>
                </a:solidFill>
                <a:latin typeface="Georgia" panose="02040502050405090303"/>
              </a:rPr>
              <a:t>One identity, declared.</a:t>
            </a:r>
            <a:endParaRPr sz="4200" b="1" i="1">
              <a:solidFill>
                <a:srgbClr val="E6CB6F"/>
              </a:solidFill>
              <a:latin typeface="Georgia" panose="02040502050405090303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77240" y="2880360"/>
            <a:ext cx="2606040" cy="2606040"/>
          </a:xfrm>
          <a:prstGeom prst="rect">
            <a:avLst/>
          </a:prstGeom>
          <a:solidFill>
            <a:srgbClr val="2A3555"/>
          </a:solidFill>
          <a:ln>
            <a:solidFill>
              <a:srgbClr val="C9A22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ectangle 6"/>
          <p:cNvSpPr/>
          <p:nvPr/>
        </p:nvSpPr>
        <p:spPr>
          <a:xfrm>
            <a:off x="777240" y="2880360"/>
            <a:ext cx="2606040" cy="45720"/>
          </a:xfrm>
          <a:prstGeom prst="rect">
            <a:avLst/>
          </a:prstGeom>
          <a:solidFill>
            <a:srgbClr val="C9A22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TextBox 7"/>
          <p:cNvSpPr txBox="1"/>
          <p:nvPr/>
        </p:nvSpPr>
        <p:spPr>
          <a:xfrm>
            <a:off x="960120" y="3035808"/>
            <a:ext cx="2423160" cy="36576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2200" b="1" i="1">
                <a:solidFill>
                  <a:srgbClr val="E6CB6F"/>
                </a:solidFill>
                <a:latin typeface="Georgia" panose="02040502050405090303"/>
              </a:rPr>
              <a:t>01</a:t>
            </a:r>
            <a:endParaRPr sz="2200" b="1" i="1">
              <a:solidFill>
                <a:srgbClr val="E6CB6F"/>
              </a:solidFill>
              <a:latin typeface="Georgia" panose="02040502050405090303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60120" y="3520440"/>
            <a:ext cx="2423160" cy="45720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050" b="1" i="0">
                <a:solidFill>
                  <a:srgbClr val="E6CB6F"/>
                </a:solidFill>
                <a:latin typeface="Helvetica Neue" panose="02000503000000020004"/>
              </a:rPr>
              <a:t>KNOWLEDGE TRANSMITTER</a:t>
            </a:r>
            <a:endParaRPr sz="1050" b="1" i="0">
              <a:solidFill>
                <a:srgbClr val="E6CB6F"/>
              </a:solidFill>
              <a:latin typeface="Helvetica Neue" panose="02000503000000020004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60120" y="3886200"/>
            <a:ext cx="2423160" cy="59436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05000"/>
              </a:lnSpc>
            </a:pPr>
            <a:r>
              <a:rPr sz="1500" b="1" i="0">
                <a:solidFill>
                  <a:srgbClr val="FFFFFF"/>
                </a:solidFill>
                <a:latin typeface="Georgia" panose="02040502050405090303"/>
              </a:rPr>
              <a:t>of subject content</a:t>
            </a:r>
            <a:endParaRPr sz="1500" b="1" i="0">
              <a:solidFill>
                <a:srgbClr val="FFFFFF"/>
              </a:solidFill>
              <a:latin typeface="Georgia" panose="02040502050405090303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60120" y="4526280"/>
            <a:ext cx="2423160" cy="91440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30000"/>
              </a:lnSpc>
            </a:pPr>
            <a:r>
              <a:rPr sz="1200" b="0" i="1">
                <a:solidFill>
                  <a:srgbClr val="E6CB6F"/>
                </a:solidFill>
                <a:latin typeface="Georgia" panose="02040502050405090303"/>
              </a:rPr>
              <a:t>with care and accuracy</a:t>
            </a:r>
            <a:endParaRPr sz="1200" b="0" i="1">
              <a:solidFill>
                <a:srgbClr val="E6CB6F"/>
              </a:solidFill>
              <a:latin typeface="Georgia" panose="02040502050405090303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520440" y="2880360"/>
            <a:ext cx="2606040" cy="2606040"/>
          </a:xfrm>
          <a:prstGeom prst="rect">
            <a:avLst/>
          </a:prstGeom>
          <a:solidFill>
            <a:srgbClr val="2A3555"/>
          </a:solidFill>
          <a:ln>
            <a:solidFill>
              <a:srgbClr val="C9A22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3" name="Rectangle 12"/>
          <p:cNvSpPr/>
          <p:nvPr/>
        </p:nvSpPr>
        <p:spPr>
          <a:xfrm>
            <a:off x="3520440" y="2880360"/>
            <a:ext cx="2606040" cy="45720"/>
          </a:xfrm>
          <a:prstGeom prst="rect">
            <a:avLst/>
          </a:prstGeom>
          <a:solidFill>
            <a:srgbClr val="C9A22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4" name="TextBox 13"/>
          <p:cNvSpPr txBox="1"/>
          <p:nvPr/>
        </p:nvSpPr>
        <p:spPr>
          <a:xfrm>
            <a:off x="3703320" y="3035808"/>
            <a:ext cx="2423160" cy="36576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2200" b="1" i="1">
                <a:solidFill>
                  <a:srgbClr val="E6CB6F"/>
                </a:solidFill>
                <a:latin typeface="Georgia" panose="02040502050405090303"/>
              </a:rPr>
              <a:t>02</a:t>
            </a:r>
            <a:endParaRPr sz="2200" b="1" i="1">
              <a:solidFill>
                <a:srgbClr val="E6CB6F"/>
              </a:solidFill>
              <a:latin typeface="Georgia" panose="02040502050405090303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03320" y="3520440"/>
            <a:ext cx="2423160" cy="45720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050" b="1" i="0">
                <a:solidFill>
                  <a:srgbClr val="E6CB6F"/>
                </a:solidFill>
                <a:latin typeface="Helvetica Neue" panose="02000503000000020004"/>
              </a:rPr>
              <a:t>MORAL EXEMPLAR</a:t>
            </a:r>
            <a:endParaRPr sz="1050" b="1" i="0">
              <a:solidFill>
                <a:srgbClr val="E6CB6F"/>
              </a:solidFill>
              <a:latin typeface="Helvetica Neue" panose="02000503000000020004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703320" y="3886200"/>
            <a:ext cx="2423160" cy="59436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05000"/>
              </a:lnSpc>
            </a:pPr>
            <a:r>
              <a:rPr sz="1500" b="1" i="0">
                <a:solidFill>
                  <a:srgbClr val="FFFFFF"/>
                </a:solidFill>
                <a:latin typeface="Georgia" panose="02040502050405090303"/>
              </a:rPr>
              <a:t>of values &amp; conduct</a:t>
            </a:r>
            <a:endParaRPr sz="1500" b="1" i="0">
              <a:solidFill>
                <a:srgbClr val="FFFFFF"/>
              </a:solidFill>
              <a:latin typeface="Georgia" panose="02040502050405090303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703320" y="4526280"/>
            <a:ext cx="2423160" cy="91440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30000"/>
              </a:lnSpc>
            </a:pPr>
            <a:r>
              <a:rPr sz="1200" b="0" i="1">
                <a:solidFill>
                  <a:srgbClr val="E6CB6F"/>
                </a:solidFill>
                <a:latin typeface="Georgia" panose="02040502050405090303"/>
              </a:rPr>
              <a:t>modelled, not preached</a:t>
            </a:r>
            <a:endParaRPr sz="1200" b="0" i="1">
              <a:solidFill>
                <a:srgbClr val="E6CB6F"/>
              </a:solidFill>
              <a:latin typeface="Georgia" panose="02040502050405090303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263640" y="2880360"/>
            <a:ext cx="2606040" cy="2606040"/>
          </a:xfrm>
          <a:prstGeom prst="rect">
            <a:avLst/>
          </a:prstGeom>
          <a:solidFill>
            <a:srgbClr val="2A3555"/>
          </a:solidFill>
          <a:ln>
            <a:solidFill>
              <a:srgbClr val="C9A22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9" name="Rectangle 18"/>
          <p:cNvSpPr/>
          <p:nvPr/>
        </p:nvSpPr>
        <p:spPr>
          <a:xfrm>
            <a:off x="6263640" y="2880360"/>
            <a:ext cx="2606040" cy="45720"/>
          </a:xfrm>
          <a:prstGeom prst="rect">
            <a:avLst/>
          </a:prstGeom>
          <a:solidFill>
            <a:srgbClr val="C9A22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0" name="TextBox 19"/>
          <p:cNvSpPr txBox="1"/>
          <p:nvPr/>
        </p:nvSpPr>
        <p:spPr>
          <a:xfrm>
            <a:off x="6446520" y="3035808"/>
            <a:ext cx="2423160" cy="36576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2200" b="1" i="1">
                <a:solidFill>
                  <a:srgbClr val="E6CB6F"/>
                </a:solidFill>
                <a:latin typeface="Georgia" panose="02040502050405090303"/>
              </a:rPr>
              <a:t>03</a:t>
            </a:r>
            <a:endParaRPr sz="2200" b="1" i="1">
              <a:solidFill>
                <a:srgbClr val="E6CB6F"/>
              </a:solidFill>
              <a:latin typeface="Georgia" panose="02040502050405090303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446520" y="3520440"/>
            <a:ext cx="2423160" cy="45720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050" b="1" i="0">
                <a:solidFill>
                  <a:srgbClr val="E6CB6F"/>
                </a:solidFill>
                <a:latin typeface="Helvetica Neue" panose="02000503000000020004"/>
              </a:rPr>
              <a:t>CARE-GIVER</a:t>
            </a:r>
            <a:endParaRPr sz="1050" b="1" i="0">
              <a:solidFill>
                <a:srgbClr val="E6CB6F"/>
              </a:solidFill>
              <a:latin typeface="Helvetica Neue" panose="02000503000000020004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446520" y="3886200"/>
            <a:ext cx="2423160" cy="59436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05000"/>
              </a:lnSpc>
            </a:pPr>
            <a:r>
              <a:rPr sz="1500" b="1" i="0">
                <a:solidFill>
                  <a:srgbClr val="FFFFFF"/>
                </a:solidFill>
                <a:latin typeface="Georgia" panose="02040502050405090303"/>
              </a:rPr>
              <a:t>of pastoral concern</a:t>
            </a:r>
            <a:endParaRPr sz="1500" b="1" i="0">
              <a:solidFill>
                <a:srgbClr val="FFFFFF"/>
              </a:solidFill>
              <a:latin typeface="Georgia" panose="02040502050405090303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446520" y="4526280"/>
            <a:ext cx="2423160" cy="91440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30000"/>
              </a:lnSpc>
            </a:pPr>
            <a:r>
              <a:rPr sz="1200" b="0" i="1">
                <a:solidFill>
                  <a:srgbClr val="E6CB6F"/>
                </a:solidFill>
                <a:latin typeface="Georgia" panose="02040502050405090303"/>
              </a:rPr>
              <a:t>professionalised, not improvised</a:t>
            </a:r>
            <a:endParaRPr sz="1200" b="0" i="1">
              <a:solidFill>
                <a:srgbClr val="E6CB6F"/>
              </a:solidFill>
              <a:latin typeface="Georgia" panose="02040502050405090303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9006840" y="2880360"/>
            <a:ext cx="2606040" cy="2606040"/>
          </a:xfrm>
          <a:prstGeom prst="rect">
            <a:avLst/>
          </a:prstGeom>
          <a:solidFill>
            <a:srgbClr val="2A3555"/>
          </a:solidFill>
          <a:ln>
            <a:solidFill>
              <a:srgbClr val="C9A22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5" name="Rectangle 24"/>
          <p:cNvSpPr/>
          <p:nvPr/>
        </p:nvSpPr>
        <p:spPr>
          <a:xfrm>
            <a:off x="9006840" y="2880360"/>
            <a:ext cx="2606040" cy="45720"/>
          </a:xfrm>
          <a:prstGeom prst="rect">
            <a:avLst/>
          </a:prstGeom>
          <a:solidFill>
            <a:srgbClr val="C9A22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6" name="TextBox 25"/>
          <p:cNvSpPr txBox="1"/>
          <p:nvPr/>
        </p:nvSpPr>
        <p:spPr>
          <a:xfrm>
            <a:off x="9189720" y="3035808"/>
            <a:ext cx="2423160" cy="36576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2200" b="1" i="1">
                <a:solidFill>
                  <a:srgbClr val="E6CB6F"/>
                </a:solidFill>
                <a:latin typeface="Georgia" panose="02040502050405090303"/>
              </a:rPr>
              <a:t>04</a:t>
            </a:r>
            <a:endParaRPr sz="2200" b="1" i="1">
              <a:solidFill>
                <a:srgbClr val="E6CB6F"/>
              </a:solidFill>
              <a:latin typeface="Georgia" panose="02040502050405090303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9189720" y="3520440"/>
            <a:ext cx="2423160" cy="45720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050" b="1" i="0">
                <a:solidFill>
                  <a:srgbClr val="E6CB6F"/>
                </a:solidFill>
                <a:latin typeface="Helvetica Neue" panose="02000503000000020004"/>
              </a:rPr>
              <a:t>DESIGNER OF LEARNING</a:t>
            </a:r>
            <a:endParaRPr sz="1050" b="1" i="0">
              <a:solidFill>
                <a:srgbClr val="E6CB6F"/>
              </a:solidFill>
              <a:latin typeface="Helvetica Neue" panose="02000503000000020004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9189720" y="3886200"/>
            <a:ext cx="2423160" cy="59436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05000"/>
              </a:lnSpc>
            </a:pPr>
            <a:r>
              <a:rPr sz="1500" b="1" i="0">
                <a:solidFill>
                  <a:srgbClr val="FFFFFF"/>
                </a:solidFill>
                <a:latin typeface="Georgia" panose="02040502050405090303"/>
              </a:rPr>
              <a:t>ENVIRONMENTS</a:t>
            </a:r>
            <a:endParaRPr sz="1500" b="1" i="0">
              <a:solidFill>
                <a:srgbClr val="FFFFFF"/>
              </a:solidFill>
              <a:latin typeface="Georgia" panose="02040502050405090303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9189720" y="4526280"/>
            <a:ext cx="2423160" cy="91440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30000"/>
              </a:lnSpc>
            </a:pPr>
            <a:r>
              <a:rPr sz="1200" b="0" i="1">
                <a:solidFill>
                  <a:srgbClr val="E6CB6F"/>
                </a:solidFill>
                <a:latin typeface="Georgia" panose="02040502050405090303"/>
              </a:rPr>
              <a:t>Bruner — pedagogy made visible</a:t>
            </a:r>
            <a:endParaRPr sz="1200" b="0" i="1">
              <a:solidFill>
                <a:srgbClr val="E6CB6F"/>
              </a:solidFill>
              <a:latin typeface="Georgia" panose="02040502050405090303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777240" y="5760720"/>
            <a:ext cx="10607040" cy="777240"/>
          </a:xfrm>
          <a:prstGeom prst="rect">
            <a:avLst/>
          </a:prstGeom>
          <a:solidFill>
            <a:srgbClr val="FAF6EF"/>
          </a:solidFill>
          <a:ln>
            <a:solidFill>
              <a:srgbClr val="C9A22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1" name="TextBox 30"/>
          <p:cNvSpPr txBox="1"/>
          <p:nvPr/>
        </p:nvSpPr>
        <p:spPr>
          <a:xfrm>
            <a:off x="1005840" y="5852160"/>
            <a:ext cx="10241280" cy="36576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000" b="1" i="0">
                <a:solidFill>
                  <a:srgbClr val="C9A227"/>
                </a:solidFill>
                <a:latin typeface="Helvetica Neue" panose="02000503000000020004"/>
              </a:rPr>
              <a:t>ANCHORED BY</a:t>
            </a:r>
            <a:endParaRPr sz="1000" b="1" i="0">
              <a:solidFill>
                <a:srgbClr val="C9A227"/>
              </a:solidFill>
              <a:latin typeface="Helvetica Neue" panose="02000503000000020004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005840" y="6080760"/>
            <a:ext cx="10241280" cy="45720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30000"/>
              </a:lnSpc>
            </a:pPr>
            <a:r>
              <a:rPr sz="1550" b="0" i="1">
                <a:solidFill>
                  <a:srgbClr val="1C2541"/>
                </a:solidFill>
                <a:latin typeface="Georgia" panose="02040502050405090303"/>
              </a:rPr>
              <a:t>Noddings' ethic of care (2005) — reflective, ethically complex, in service of every learner.</a:t>
            </a:r>
            <a:endParaRPr sz="1550" b="0" i="1">
              <a:solidFill>
                <a:srgbClr val="1C2541"/>
              </a:solidFill>
              <a:latin typeface="Georgia" panose="02040502050405090303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1338560" y="6400800"/>
            <a:ext cx="731520" cy="2743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r">
              <a:lnSpc>
                <a:spcPct val="120000"/>
              </a:lnSpc>
            </a:pPr>
            <a:r>
              <a:rPr sz="1000" b="0" i="0">
                <a:solidFill>
                  <a:srgbClr val="6B6F80"/>
                </a:solidFill>
                <a:latin typeface="Helvetica Neue" panose="02000503000000020004"/>
              </a:rPr>
              <a:t>12 / 14</a:t>
            </a:r>
            <a:endParaRPr sz="1000" b="0" i="0">
              <a:solidFill>
                <a:srgbClr val="6B6F80"/>
              </a:solidFill>
              <a:latin typeface="Helvetica Neue" panose="02000503000000020004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777240" y="640080"/>
            <a:ext cx="201168" cy="36576"/>
          </a:xfrm>
          <a:prstGeom prst="rect">
            <a:avLst/>
          </a:prstGeom>
          <a:solidFill>
            <a:srgbClr val="C9A22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TextBox 2"/>
          <p:cNvSpPr txBox="1"/>
          <p:nvPr/>
        </p:nvSpPr>
        <p:spPr>
          <a:xfrm>
            <a:off x="1069848" y="585216"/>
            <a:ext cx="4572000" cy="2743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050" b="1" i="0">
                <a:solidFill>
                  <a:srgbClr val="C9A227"/>
                </a:solidFill>
                <a:latin typeface="Helvetica Neue" panose="02000503000000020004"/>
              </a:rPr>
              <a:t>THREE COMMITMENTS  ·  CLOSING THE GAP</a:t>
            </a:r>
            <a:endParaRPr sz="1050" b="1" i="0">
              <a:solidFill>
                <a:srgbClr val="C9A227"/>
              </a:solidFill>
              <a:latin typeface="Helvetica Neue" panose="02000503000000020004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77240" y="868680"/>
            <a:ext cx="10698480" cy="91440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sz="3800" b="0" i="1">
                <a:solidFill>
                  <a:srgbClr val="1C2541"/>
                </a:solidFill>
                <a:latin typeface="Georgia" panose="02040502050405090303"/>
              </a:rPr>
              <a:t>What I will do next —</a:t>
            </a:r>
            <a:endParaRPr sz="3800" b="0" i="1">
              <a:solidFill>
                <a:srgbClr val="1C2541"/>
              </a:solidFill>
              <a:latin typeface="Georgia" panose="02040502050405090303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77240" y="1417320"/>
            <a:ext cx="10698480" cy="91440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sz="3800" b="1" i="1">
                <a:solidFill>
                  <a:srgbClr val="C9A227"/>
                </a:solidFill>
                <a:latin typeface="Georgia" panose="02040502050405090303"/>
              </a:rPr>
              <a:t>to become a Committed Role Model.</a:t>
            </a:r>
            <a:endParaRPr sz="3800" b="1" i="1">
              <a:solidFill>
                <a:srgbClr val="C9A227"/>
              </a:solidFill>
              <a:latin typeface="Georgia" panose="02040502050405090303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77240" y="2697480"/>
            <a:ext cx="3520440" cy="3703320"/>
          </a:xfrm>
          <a:prstGeom prst="rect">
            <a:avLst/>
          </a:prstGeom>
          <a:solidFill>
            <a:srgbClr val="FAF6EF"/>
          </a:solidFill>
          <a:ln>
            <a:solidFill>
              <a:srgbClr val="E6DFD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ectangle 6"/>
          <p:cNvSpPr/>
          <p:nvPr/>
        </p:nvSpPr>
        <p:spPr>
          <a:xfrm>
            <a:off x="777240" y="2697480"/>
            <a:ext cx="3520440" cy="45720"/>
          </a:xfrm>
          <a:prstGeom prst="rect">
            <a:avLst/>
          </a:prstGeom>
          <a:solidFill>
            <a:srgbClr val="C9A22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TextBox 7"/>
          <p:cNvSpPr txBox="1"/>
          <p:nvPr/>
        </p:nvSpPr>
        <p:spPr>
          <a:xfrm>
            <a:off x="1051560" y="2880360"/>
            <a:ext cx="3200400" cy="36576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000" b="1" i="0">
                <a:solidFill>
                  <a:srgbClr val="C9A227"/>
                </a:solidFill>
                <a:latin typeface="Helvetica Neue" panose="02000503000000020004"/>
              </a:rPr>
              <a:t>COMMITMENT 01</a:t>
            </a:r>
            <a:endParaRPr sz="1000" b="1" i="0">
              <a:solidFill>
                <a:srgbClr val="C9A227"/>
              </a:solidFill>
              <a:latin typeface="Helvetica Neue" panose="02000503000000020004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51560" y="3154680"/>
            <a:ext cx="3200400" cy="36576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050" b="1" i="0">
                <a:solidFill>
                  <a:srgbClr val="C41E3A"/>
                </a:solidFill>
                <a:latin typeface="Helvetica Neue" panose="02000503000000020004"/>
              </a:rPr>
              <a:t>INITIATIVE</a:t>
            </a:r>
            <a:endParaRPr sz="1050" b="1" i="0">
              <a:solidFill>
                <a:srgbClr val="C41E3A"/>
              </a:solidFill>
              <a:latin typeface="Helvetica Neue" panose="02000503000000020004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51560" y="3520440"/>
            <a:ext cx="3200400" cy="5029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sz="2000" b="1" i="0">
                <a:solidFill>
                  <a:srgbClr val="1C2541"/>
                </a:solidFill>
                <a:latin typeface="Georgia" panose="02040502050405090303"/>
              </a:rPr>
              <a:t>Curriculum Leadership</a:t>
            </a:r>
            <a:endParaRPr sz="2000" b="1" i="0">
              <a:solidFill>
                <a:srgbClr val="1C2541"/>
              </a:solidFill>
              <a:latin typeface="Georgia" panose="02040502050405090303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51560" y="4160520"/>
            <a:ext cx="3108960" cy="137160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40000"/>
              </a:lnSpc>
            </a:pPr>
            <a:r>
              <a:rPr sz="1300" b="0" i="0">
                <a:solidFill>
                  <a:srgbClr val="3A4366"/>
                </a:solidFill>
                <a:latin typeface="Helvetica Neue" panose="02000503000000020004"/>
              </a:rPr>
              <a:t>Join my subject panel during block practice — co-design materials &amp; cross-disciplinary themes.</a:t>
            </a:r>
            <a:endParaRPr sz="1300" b="0" i="0">
              <a:solidFill>
                <a:srgbClr val="3A4366"/>
              </a:solidFill>
              <a:latin typeface="Helvetica Neue" panose="02000503000000020004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51560" y="5623560"/>
            <a:ext cx="3108960" cy="64008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150" b="0" i="1">
                <a:solidFill>
                  <a:srgbClr val="C9A227"/>
                </a:solidFill>
                <a:latin typeface="Georgia" panose="02040502050405090303"/>
              </a:rPr>
              <a:t>→ Lesson-level → System-level (Marsh et al., 1990).</a:t>
            </a:r>
            <a:endParaRPr sz="1150" b="0" i="1">
              <a:solidFill>
                <a:srgbClr val="C9A227"/>
              </a:solidFill>
              <a:latin typeface="Georgia" panose="02040502050405090303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434840" y="2697480"/>
            <a:ext cx="3520440" cy="3703320"/>
          </a:xfrm>
          <a:prstGeom prst="rect">
            <a:avLst/>
          </a:prstGeom>
          <a:solidFill>
            <a:srgbClr val="FAF6EF"/>
          </a:solidFill>
          <a:ln>
            <a:solidFill>
              <a:srgbClr val="E6DFD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4" name="Rectangle 13"/>
          <p:cNvSpPr/>
          <p:nvPr/>
        </p:nvSpPr>
        <p:spPr>
          <a:xfrm>
            <a:off x="4434840" y="2697480"/>
            <a:ext cx="3520440" cy="45720"/>
          </a:xfrm>
          <a:prstGeom prst="rect">
            <a:avLst/>
          </a:prstGeom>
          <a:solidFill>
            <a:srgbClr val="C9A22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5" name="TextBox 14"/>
          <p:cNvSpPr txBox="1"/>
          <p:nvPr/>
        </p:nvSpPr>
        <p:spPr>
          <a:xfrm>
            <a:off x="4709160" y="2880360"/>
            <a:ext cx="3200400" cy="36576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000" b="1" i="0">
                <a:solidFill>
                  <a:srgbClr val="C9A227"/>
                </a:solidFill>
                <a:latin typeface="Helvetica Neue" panose="02000503000000020004"/>
              </a:rPr>
              <a:t>COMMITMENT 02</a:t>
            </a:r>
            <a:endParaRPr sz="1000" b="1" i="0">
              <a:solidFill>
                <a:srgbClr val="C9A227"/>
              </a:solidFill>
              <a:latin typeface="Helvetica Neue" panose="02000503000000020004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09160" y="3154680"/>
            <a:ext cx="3200400" cy="36576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050" b="1" i="0">
                <a:solidFill>
                  <a:srgbClr val="C41E3A"/>
                </a:solidFill>
                <a:latin typeface="Helvetica Neue" panose="02000503000000020004"/>
              </a:rPr>
              <a:t>INTELLECTUAL HUMILITY</a:t>
            </a:r>
            <a:endParaRPr sz="1050" b="1" i="0">
              <a:solidFill>
                <a:srgbClr val="C41E3A"/>
              </a:solidFill>
              <a:latin typeface="Helvetica Neue" panose="02000503000000020004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709160" y="3520440"/>
            <a:ext cx="3200400" cy="5029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sz="2000" b="1" i="0">
                <a:solidFill>
                  <a:srgbClr val="1C2541"/>
                </a:solidFill>
                <a:latin typeface="Georgia" panose="02040502050405090303"/>
              </a:rPr>
              <a:t>PLC Contribution</a:t>
            </a:r>
            <a:endParaRPr sz="2000" b="1" i="0">
              <a:solidFill>
                <a:srgbClr val="1C2541"/>
              </a:solidFill>
              <a:latin typeface="Georgia" panose="02040502050405090303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09160" y="4160520"/>
            <a:ext cx="3108960" cy="137160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40000"/>
              </a:lnSpc>
            </a:pPr>
            <a:r>
              <a:rPr sz="1300" b="0" i="0">
                <a:solidFill>
                  <a:srgbClr val="3A4366"/>
                </a:solidFill>
                <a:latin typeface="Helvetica Neue" panose="02000503000000020004"/>
              </a:rPr>
              <a:t>Design and facilitate a CPD sharing session on digital tools for differentiated instruction.</a:t>
            </a:r>
            <a:endParaRPr sz="1300" b="0" i="0">
              <a:solidFill>
                <a:srgbClr val="3A4366"/>
              </a:solidFill>
              <a:latin typeface="Helvetica Neue" panose="02000503000000020004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709160" y="5623560"/>
            <a:ext cx="3108960" cy="64008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150" b="0" i="1">
                <a:solidFill>
                  <a:srgbClr val="C9A227"/>
                </a:solidFill>
                <a:latin typeface="Georgia" panose="02040502050405090303"/>
              </a:rPr>
              <a:t>→ Pedagogical reasoning made visible (Hargreaves &amp; O'Connor, 2018).</a:t>
            </a:r>
            <a:endParaRPr sz="1150" b="0" i="1">
              <a:solidFill>
                <a:srgbClr val="C9A227"/>
              </a:solidFill>
              <a:latin typeface="Georgia" panose="02040502050405090303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8092440" y="2697480"/>
            <a:ext cx="3520440" cy="3703320"/>
          </a:xfrm>
          <a:prstGeom prst="rect">
            <a:avLst/>
          </a:prstGeom>
          <a:solidFill>
            <a:srgbClr val="FAF6EF"/>
          </a:solidFill>
          <a:ln>
            <a:solidFill>
              <a:srgbClr val="E6DFD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1" name="Rectangle 20"/>
          <p:cNvSpPr/>
          <p:nvPr/>
        </p:nvSpPr>
        <p:spPr>
          <a:xfrm>
            <a:off x="8092440" y="2697480"/>
            <a:ext cx="3520440" cy="45720"/>
          </a:xfrm>
          <a:prstGeom prst="rect">
            <a:avLst/>
          </a:prstGeom>
          <a:solidFill>
            <a:srgbClr val="C9A22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2" name="TextBox 21"/>
          <p:cNvSpPr txBox="1"/>
          <p:nvPr/>
        </p:nvSpPr>
        <p:spPr>
          <a:xfrm>
            <a:off x="8366760" y="2880360"/>
            <a:ext cx="3200400" cy="36576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000" b="1" i="0">
                <a:solidFill>
                  <a:srgbClr val="C9A227"/>
                </a:solidFill>
                <a:latin typeface="Helvetica Neue" panose="02000503000000020004"/>
              </a:rPr>
              <a:t>COMMITMENT 03</a:t>
            </a:r>
            <a:endParaRPr sz="1000" b="1" i="0">
              <a:solidFill>
                <a:srgbClr val="C9A227"/>
              </a:solidFill>
              <a:latin typeface="Helvetica Neue" panose="02000503000000020004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366760" y="3154680"/>
            <a:ext cx="3200400" cy="36576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050" b="1" i="0">
                <a:solidFill>
                  <a:srgbClr val="C41E3A"/>
                </a:solidFill>
                <a:latin typeface="Helvetica Neue" panose="02000503000000020004"/>
              </a:rPr>
              <a:t>REFLECTIVE DISCIPLINE</a:t>
            </a:r>
            <a:endParaRPr sz="1050" b="1" i="0">
              <a:solidFill>
                <a:srgbClr val="C41E3A"/>
              </a:solidFill>
              <a:latin typeface="Helvetica Neue" panose="02000503000000020004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366760" y="3520440"/>
            <a:ext cx="3200400" cy="5029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sz="2000" b="1" i="0">
                <a:solidFill>
                  <a:srgbClr val="1C2541"/>
                </a:solidFill>
                <a:latin typeface="Georgia" panose="02040502050405090303"/>
              </a:rPr>
              <a:t>Gibbs' Reflective Cycle</a:t>
            </a:r>
            <a:endParaRPr sz="2000" b="1" i="0">
              <a:solidFill>
                <a:srgbClr val="1C2541"/>
              </a:solidFill>
              <a:latin typeface="Georgia" panose="02040502050405090303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366760" y="4160520"/>
            <a:ext cx="3108960" cy="137160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40000"/>
              </a:lnSpc>
            </a:pPr>
            <a:r>
              <a:rPr sz="1300" b="0" i="0">
                <a:solidFill>
                  <a:srgbClr val="3A4366"/>
                </a:solidFill>
                <a:latin typeface="Helvetica Neue" panose="02000503000000020004"/>
              </a:rPr>
              <a:t>Weekly structured reflections + fortnightly mentor calibration.</a:t>
            </a:r>
            <a:endParaRPr sz="1300" b="0" i="0">
              <a:solidFill>
                <a:srgbClr val="3A4366"/>
              </a:solidFill>
              <a:latin typeface="Helvetica Neue" panose="02000503000000020004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366760" y="5623560"/>
            <a:ext cx="3108960" cy="64008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150" b="0" i="1">
                <a:solidFill>
                  <a:srgbClr val="C9A227"/>
                </a:solidFill>
                <a:latin typeface="Georgia" panose="02040502050405090303"/>
              </a:rPr>
              <a:t>→ Anchored by EDB Guidelines (2022).</a:t>
            </a:r>
            <a:endParaRPr sz="1150" b="0" i="1">
              <a:solidFill>
                <a:srgbClr val="C9A227"/>
              </a:solidFill>
              <a:latin typeface="Georgia" panose="02040502050405090303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1338560" y="6400800"/>
            <a:ext cx="731520" cy="2743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r">
              <a:lnSpc>
                <a:spcPct val="120000"/>
              </a:lnSpc>
            </a:pPr>
            <a:r>
              <a:rPr sz="1000" b="0" i="0">
                <a:solidFill>
                  <a:srgbClr val="6B6F80"/>
                </a:solidFill>
                <a:latin typeface="Helvetica Neue" panose="02000503000000020004"/>
              </a:rPr>
              <a:t>13 / 14</a:t>
            </a:r>
            <a:endParaRPr sz="1000" b="0" i="0">
              <a:solidFill>
                <a:srgbClr val="6B6F80"/>
              </a:solidFill>
              <a:latin typeface="Helvetica Neue" panose="02000503000000020004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254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777240" y="777240"/>
            <a:ext cx="10698480" cy="36576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ctr">
              <a:lnSpc>
                <a:spcPct val="120000"/>
              </a:lnSpc>
            </a:pPr>
            <a:r>
              <a:rPr sz="1100" b="1" i="0">
                <a:solidFill>
                  <a:srgbClr val="E6CB6F"/>
                </a:solidFill>
                <a:latin typeface="Helvetica Neue" panose="02000503000000020004"/>
              </a:rPr>
              <a:t>CLOSING  ·  MY MISSION IN ONE SENTENCE</a:t>
            </a:r>
            <a:endParaRPr sz="1100" b="1" i="0">
              <a:solidFill>
                <a:srgbClr val="E6CB6F"/>
              </a:solidFill>
              <a:latin typeface="Helvetica Neue" panose="0200050300000002000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77240" y="1828800"/>
            <a:ext cx="10698480" cy="228600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ctr">
              <a:lnSpc>
                <a:spcPct val="105000"/>
              </a:lnSpc>
            </a:pPr>
            <a:r>
              <a:rPr sz="5200" b="0" i="1">
                <a:solidFill>
                  <a:srgbClr val="FFFFFF"/>
                </a:solidFill>
                <a:latin typeface="Georgia" panose="02040502050405090303"/>
              </a:rPr>
              <a:t>Empower every student</a:t>
            </a:r>
            <a:endParaRPr sz="5200" b="0" i="1">
              <a:solidFill>
                <a:srgbClr val="FFFFFF"/>
              </a:solidFill>
              <a:latin typeface="Georgia" panose="02040502050405090303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77240" y="2697480"/>
            <a:ext cx="10698480" cy="228600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ctr">
              <a:lnSpc>
                <a:spcPct val="105000"/>
              </a:lnSpc>
            </a:pPr>
            <a:r>
              <a:rPr sz="5200" b="0" i="1">
                <a:solidFill>
                  <a:srgbClr val="FFFFFF"/>
                </a:solidFill>
                <a:latin typeface="Georgia" panose="02040502050405090303"/>
              </a:rPr>
              <a:t>to thrive as an empathetic,</a:t>
            </a:r>
            <a:endParaRPr sz="5200" b="0" i="1">
              <a:solidFill>
                <a:srgbClr val="FFFFFF"/>
              </a:solidFill>
              <a:latin typeface="Georgia" panose="02040502050405090303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77240" y="3566160"/>
            <a:ext cx="10698480" cy="228600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ctr">
              <a:lnSpc>
                <a:spcPct val="105000"/>
              </a:lnSpc>
            </a:pPr>
            <a:r>
              <a:rPr sz="5800" b="1" i="1">
                <a:solidFill>
                  <a:srgbClr val="E6CB6F"/>
                </a:solidFill>
                <a:latin typeface="Georgia" panose="02040502050405090303"/>
              </a:rPr>
              <a:t>critical-thinking</a:t>
            </a:r>
            <a:endParaRPr sz="5800" b="1" i="1">
              <a:solidFill>
                <a:srgbClr val="E6CB6F"/>
              </a:solidFill>
              <a:latin typeface="Georgia" panose="02040502050405090303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77240" y="4434840"/>
            <a:ext cx="10698480" cy="228600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ctr">
              <a:lnSpc>
                <a:spcPct val="105000"/>
              </a:lnSpc>
            </a:pPr>
            <a:r>
              <a:rPr sz="5800" b="1" i="1">
                <a:solidFill>
                  <a:srgbClr val="E6CB6F"/>
                </a:solidFill>
                <a:latin typeface="Georgia" panose="02040502050405090303"/>
              </a:rPr>
              <a:t>lifelong learner.</a:t>
            </a:r>
            <a:endParaRPr sz="5800" b="1" i="1">
              <a:solidFill>
                <a:srgbClr val="E6CB6F"/>
              </a:solidFill>
              <a:latin typeface="Georgia" panose="02040502050405090303"/>
            </a:endParaRPr>
          </a:p>
        </p:txBody>
      </p:sp>
      <p:cxnSp>
        <p:nvCxnSpPr>
          <p:cNvPr id="7" name="Connector 6"/>
          <p:cNvCxnSpPr/>
          <p:nvPr/>
        </p:nvCxnSpPr>
        <p:spPr>
          <a:xfrm>
            <a:off x="4709160" y="5760720"/>
            <a:ext cx="2743200" cy="0"/>
          </a:xfrm>
          <a:prstGeom prst="line">
            <a:avLst/>
          </a:prstGeom>
          <a:ln w="19050">
            <a:solidFill>
              <a:srgbClr val="C9A22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77240" y="5852160"/>
            <a:ext cx="10698480" cy="368935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ctr">
              <a:lnSpc>
                <a:spcPct val="120000"/>
              </a:lnSpc>
            </a:pPr>
            <a:r>
              <a:rPr sz="2000" b="0" i="1">
                <a:solidFill>
                  <a:srgbClr val="FFFFFF"/>
                </a:solidFill>
                <a:latin typeface="Georgia" panose="02040502050405090303"/>
              </a:rPr>
              <a:t>Thank you. </a:t>
            </a:r>
            <a:endParaRPr sz="2000" b="0" i="1">
              <a:solidFill>
                <a:srgbClr val="FFFFFF"/>
              </a:solidFill>
              <a:latin typeface="Georgia" panose="02040502050405090303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77240" y="6355080"/>
            <a:ext cx="10698480" cy="36576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ctr">
              <a:lnSpc>
                <a:spcPct val="120000"/>
              </a:lnSpc>
            </a:pPr>
            <a:r>
              <a:rPr sz="1050" b="0" i="0">
                <a:solidFill>
                  <a:srgbClr val="E6CB6F"/>
                </a:solidFill>
                <a:latin typeface="Helvetica Neue" panose="02000503000000020004"/>
              </a:rPr>
              <a:t>ZHENG AIYU  ·  11533739  ·  FE Foundation Course  ·  2026</a:t>
            </a:r>
            <a:endParaRPr sz="1050" b="0" i="0">
              <a:solidFill>
                <a:srgbClr val="E6CB6F"/>
              </a:solidFill>
              <a:latin typeface="Helvetica Neue" panose="02000503000000020004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338560" y="6400800"/>
            <a:ext cx="731520" cy="2743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r">
              <a:lnSpc>
                <a:spcPct val="120000"/>
              </a:lnSpc>
            </a:pPr>
            <a:r>
              <a:rPr sz="1000" b="0" i="0">
                <a:solidFill>
                  <a:srgbClr val="6B6F80"/>
                </a:solidFill>
                <a:latin typeface="Helvetica Neue" panose="02000503000000020004"/>
              </a:rPr>
              <a:t>14 / 14</a:t>
            </a:r>
            <a:endParaRPr sz="1000" b="0" i="0">
              <a:solidFill>
                <a:srgbClr val="6B6F80"/>
              </a:solidFill>
              <a:latin typeface="Helvetica Neue" panose="02000503000000020004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777240" y="777240"/>
            <a:ext cx="201168" cy="36576"/>
          </a:xfrm>
          <a:prstGeom prst="rect">
            <a:avLst/>
          </a:prstGeom>
          <a:solidFill>
            <a:srgbClr val="C9A22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TextBox 2"/>
          <p:cNvSpPr txBox="1"/>
          <p:nvPr/>
        </p:nvSpPr>
        <p:spPr>
          <a:xfrm>
            <a:off x="1069848" y="722376"/>
            <a:ext cx="3657600" cy="2743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050" b="1" i="0">
                <a:solidFill>
                  <a:srgbClr val="C9A227"/>
                </a:solidFill>
                <a:latin typeface="Helvetica Neue" panose="02000503000000020004"/>
              </a:rPr>
              <a:t>THE QUESTION  ·  WHY THIS MATTERS</a:t>
            </a:r>
            <a:endParaRPr sz="1050" b="1" i="0">
              <a:solidFill>
                <a:srgbClr val="C9A227"/>
              </a:solidFill>
              <a:latin typeface="Helvetica Neue" panose="02000503000000020004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77240" y="1463040"/>
            <a:ext cx="10698480" cy="182880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sz="6400" b="0" i="1">
                <a:solidFill>
                  <a:srgbClr val="1C2541"/>
                </a:solidFill>
                <a:latin typeface="Georgia" panose="02040502050405090303"/>
              </a:rPr>
              <a:t>"Who am I</a:t>
            </a:r>
            <a:endParaRPr sz="6400" b="0" i="1">
              <a:solidFill>
                <a:srgbClr val="1C2541"/>
              </a:solidFill>
              <a:latin typeface="Georgia" panose="02040502050405090303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77240" y="2286000"/>
            <a:ext cx="10698480" cy="182880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sz="6400" b="1" i="1">
                <a:solidFill>
                  <a:srgbClr val="C9A227"/>
                </a:solidFill>
                <a:latin typeface="Georgia" panose="02040502050405090303"/>
              </a:rPr>
              <a:t>as a teacher?"</a:t>
            </a:r>
            <a:endParaRPr sz="6400" b="1" i="1">
              <a:solidFill>
                <a:srgbClr val="C9A227"/>
              </a:solidFill>
              <a:latin typeface="Georgia" panose="02040502050405090303"/>
            </a:endParaRPr>
          </a:p>
        </p:txBody>
      </p:sp>
      <p:cxnSp>
        <p:nvCxnSpPr>
          <p:cNvPr id="6" name="Connector 5"/>
          <p:cNvCxnSpPr/>
          <p:nvPr/>
        </p:nvCxnSpPr>
        <p:spPr>
          <a:xfrm>
            <a:off x="777240" y="3657600"/>
            <a:ext cx="1508760" cy="0"/>
          </a:xfrm>
          <a:prstGeom prst="line">
            <a:avLst/>
          </a:prstGeom>
          <a:ln w="20320">
            <a:solidFill>
              <a:srgbClr val="C9A22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77240" y="3840480"/>
            <a:ext cx="10607040" cy="228600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45000"/>
              </a:lnSpc>
            </a:pPr>
            <a:r>
              <a:rPr sz="1800" b="0" i="1">
                <a:solidFill>
                  <a:srgbClr val="3A4366"/>
                </a:solidFill>
                <a:latin typeface="Georgia" panose="02040502050405090303"/>
              </a:rPr>
              <a:t>Pre-service training gave me theory — TBLT, phonics, differentiated instruction, classroom management. The Foundation Course asked me to test that theory inside a real Hong Kong primary school, and to come back with an answer to one quietly demanding question: not what I have learnt, but who I am becoming.</a:t>
            </a:r>
            <a:endParaRPr sz="1800" b="0" i="1">
              <a:solidFill>
                <a:srgbClr val="3A4366"/>
              </a:solidFill>
              <a:latin typeface="Georgia" panose="02040502050405090303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77240" y="5989320"/>
            <a:ext cx="10607040" cy="548640"/>
          </a:xfrm>
          <a:prstGeom prst="rect">
            <a:avLst/>
          </a:prstGeom>
          <a:solidFill>
            <a:srgbClr val="1C254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1005840" y="6053328"/>
            <a:ext cx="10241280" cy="41148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ctr">
              <a:lnSpc>
                <a:spcPct val="120000"/>
              </a:lnSpc>
            </a:pPr>
            <a:r>
              <a:rPr sz="1400" b="0" i="1">
                <a:solidFill>
                  <a:srgbClr val="FFFFFF"/>
                </a:solidFill>
                <a:latin typeface="Georgia" panose="02040502050405090303"/>
              </a:rPr>
              <a:t>Identity, not curriculum, is the deepest learning outcome of authentic context learning.</a:t>
            </a:r>
            <a:endParaRPr sz="1400" b="0" i="1">
              <a:solidFill>
                <a:srgbClr val="FFFFFF"/>
              </a:solidFill>
              <a:latin typeface="Georgia" panose="02040502050405090303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338560" y="6400800"/>
            <a:ext cx="731520" cy="2743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r">
              <a:lnSpc>
                <a:spcPct val="120000"/>
              </a:lnSpc>
            </a:pPr>
            <a:r>
              <a:rPr sz="1000" b="0" i="0">
                <a:solidFill>
                  <a:srgbClr val="6B6F80"/>
                </a:solidFill>
                <a:latin typeface="Helvetica Neue" panose="02000503000000020004"/>
              </a:rPr>
              <a:t>02 / 14</a:t>
            </a:r>
            <a:endParaRPr sz="1000" b="0" i="0">
              <a:solidFill>
                <a:srgbClr val="6B6F80"/>
              </a:solidFill>
              <a:latin typeface="Helvetica Neue" panose="02000503000000020004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777240" y="640080"/>
            <a:ext cx="5486400" cy="2743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000" b="1" i="0" spc="320">
                <a:solidFill>
                  <a:srgbClr val="C9A227"/>
                </a:solidFill>
                <a:latin typeface="Helvetica Neue" panose="02000503000000020004"/>
              </a:rPr>
              <a:t>01 · THE FRAMING</a:t>
            </a:r>
            <a:endParaRPr sz="1000" b="1" i="0" spc="320">
              <a:solidFill>
                <a:srgbClr val="C9A227"/>
              </a:solidFill>
              <a:latin typeface="Helvetica Neue" panose="0200050300000002000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77240" y="960120"/>
            <a:ext cx="10698480" cy="192024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05000"/>
              </a:lnSpc>
            </a:pPr>
            <a:r>
              <a:rPr sz="4400" b="0" i="1">
                <a:solidFill>
                  <a:srgbClr val="1C2541"/>
                </a:solidFill>
                <a:latin typeface="Georgia" panose="02040502050405090303"/>
              </a:rPr>
              <a:t>A single question — three lenses.</a:t>
            </a:r>
            <a:endParaRPr sz="4400" b="0" i="1">
              <a:solidFill>
                <a:srgbClr val="1C2541"/>
              </a:solidFill>
              <a:latin typeface="Georgia" panose="02040502050405090303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2606040" y="1371600"/>
            <a:ext cx="6583680" cy="777240"/>
          </a:xfrm>
          <a:prstGeom prst="roundRect">
            <a:avLst>
              <a:gd name="adj" fmla="val 15000"/>
            </a:avLst>
          </a:prstGeom>
          <a:solidFill>
            <a:srgbClr val="FCD34D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TextBox 4"/>
          <p:cNvSpPr txBox="1"/>
          <p:nvPr/>
        </p:nvSpPr>
        <p:spPr>
          <a:xfrm>
            <a:off x="777240" y="960120"/>
            <a:ext cx="10698480" cy="192024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05000"/>
              </a:lnSpc>
            </a:pPr>
            <a:r>
              <a:rPr sz="4400" b="0" i="1">
                <a:solidFill>
                  <a:srgbClr val="1C2541"/>
                </a:solidFill>
                <a:latin typeface="Georgia" panose="02040502050405090303"/>
              </a:rPr>
              <a:t>A single question — three lenses.</a:t>
            </a:r>
            <a:endParaRPr sz="4400" b="0" i="1">
              <a:solidFill>
                <a:srgbClr val="1C2541"/>
              </a:solidFill>
              <a:latin typeface="Georgia" panose="02040502050405090303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77240" y="2651760"/>
            <a:ext cx="10515600" cy="82296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45000"/>
              </a:lnSpc>
            </a:pPr>
            <a:r>
              <a:rPr sz="1500" b="0" i="0">
                <a:solidFill>
                  <a:srgbClr val="3A4366"/>
                </a:solidFill>
                <a:latin typeface="Helvetica Neue" panose="02000503000000020004"/>
              </a:rPr>
              <a:t>Eight weeks at Munsang College Primary Section asked me to look honestly at my own teacher identity, through three converging lenses.</a:t>
            </a:r>
            <a:endParaRPr sz="1500" b="0" i="0">
              <a:solidFill>
                <a:srgbClr val="3A4366"/>
              </a:solidFill>
              <a:latin typeface="Helvetica Neue" panose="02000503000000020004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77240" y="3703320"/>
            <a:ext cx="3520440" cy="2331720"/>
          </a:xfrm>
          <a:prstGeom prst="rect">
            <a:avLst/>
          </a:prstGeom>
          <a:solidFill>
            <a:srgbClr val="FFFFFF"/>
          </a:solidFill>
          <a:ln w="6350">
            <a:solidFill>
              <a:srgbClr val="E6DFD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TextBox 7"/>
          <p:cNvSpPr txBox="1"/>
          <p:nvPr/>
        </p:nvSpPr>
        <p:spPr>
          <a:xfrm>
            <a:off x="1051560" y="3840480"/>
            <a:ext cx="3108960" cy="2743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000" b="1" i="0" spc="320">
                <a:solidFill>
                  <a:srgbClr val="C9A227"/>
                </a:solidFill>
                <a:latin typeface="Helvetica Neue" panose="02000503000000020004"/>
              </a:rPr>
              <a:t>LENS 01</a:t>
            </a:r>
            <a:endParaRPr sz="1000" b="1" i="0" spc="320">
              <a:solidFill>
                <a:srgbClr val="C9A227"/>
              </a:solidFill>
              <a:latin typeface="Helvetica Neue" panose="02000503000000020004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51560" y="4160520"/>
            <a:ext cx="3108960" cy="54864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05000"/>
              </a:lnSpc>
            </a:pPr>
            <a:r>
              <a:rPr sz="2000" b="1" i="0">
                <a:solidFill>
                  <a:srgbClr val="1C2541"/>
                </a:solidFill>
                <a:latin typeface="Georgia" panose="02040502050405090303"/>
              </a:rPr>
              <a:t>COTAP framework</a:t>
            </a:r>
            <a:endParaRPr sz="2000" b="1" i="0">
              <a:solidFill>
                <a:srgbClr val="1C2541"/>
              </a:solidFill>
              <a:latin typeface="Georgia" panose="02040502050405090303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51560" y="4754880"/>
            <a:ext cx="3108960" cy="128016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45000"/>
              </a:lnSpc>
            </a:pPr>
            <a:r>
              <a:rPr sz="1200" b="0" i="0">
                <a:solidFill>
                  <a:srgbClr val="3A4366"/>
                </a:solidFill>
                <a:latin typeface="Helvetica Neue" panose="02000503000000020004"/>
              </a:rPr>
              <a:t>The three professional roles set for Hong Kong teachers — a public, shared standard against which I audited myself.</a:t>
            </a:r>
            <a:endParaRPr sz="1200" b="0" i="0">
              <a:solidFill>
                <a:srgbClr val="3A4366"/>
              </a:solidFill>
              <a:latin typeface="Helvetica Neue" panose="02000503000000020004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425696" y="3703320"/>
            <a:ext cx="3520440" cy="2331720"/>
          </a:xfrm>
          <a:prstGeom prst="rect">
            <a:avLst/>
          </a:prstGeom>
          <a:solidFill>
            <a:srgbClr val="FFFFFF"/>
          </a:solidFill>
          <a:ln w="6350">
            <a:solidFill>
              <a:srgbClr val="E6DFD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2" name="TextBox 11"/>
          <p:cNvSpPr txBox="1"/>
          <p:nvPr/>
        </p:nvSpPr>
        <p:spPr>
          <a:xfrm>
            <a:off x="4700016" y="3840480"/>
            <a:ext cx="3108960" cy="2743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000" b="1" i="0" spc="320">
                <a:solidFill>
                  <a:srgbClr val="C9A227"/>
                </a:solidFill>
                <a:latin typeface="Helvetica Neue" panose="02000503000000020004"/>
              </a:rPr>
              <a:t>LENS 02</a:t>
            </a:r>
            <a:endParaRPr sz="1000" b="1" i="0" spc="320">
              <a:solidFill>
                <a:srgbClr val="C9A227"/>
              </a:solidFill>
              <a:latin typeface="Helvetica Neue" panose="0200050300000002000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700016" y="4160520"/>
            <a:ext cx="3108960" cy="54864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05000"/>
              </a:lnSpc>
            </a:pPr>
            <a:r>
              <a:rPr sz="2000" b="1" i="0">
                <a:solidFill>
                  <a:srgbClr val="1C2541"/>
                </a:solidFill>
                <a:latin typeface="Georgia" panose="02040502050405090303"/>
              </a:rPr>
              <a:t>Mentor's wisdom</a:t>
            </a:r>
            <a:endParaRPr sz="2000" b="1" i="0">
              <a:solidFill>
                <a:srgbClr val="1C2541"/>
              </a:solidFill>
              <a:latin typeface="Georgia" panose="02040502050405090303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700016" y="4754880"/>
            <a:ext cx="3108960" cy="128016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45000"/>
              </a:lnSpc>
            </a:pPr>
            <a:r>
              <a:rPr sz="1200" b="0" i="0">
                <a:solidFill>
                  <a:srgbClr val="3A4366"/>
                </a:solidFill>
                <a:latin typeface="Helvetica Neue" panose="02000503000000020004"/>
              </a:rPr>
              <a:t>Six weeks of shadowing a serving primary English teacher: time-stamped observation, structured interviews, lived practice.</a:t>
            </a:r>
            <a:endParaRPr sz="1200" b="0" i="0">
              <a:solidFill>
                <a:srgbClr val="3A4366"/>
              </a:solidFill>
              <a:latin typeface="Helvetica Neue" panose="02000503000000020004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074152" y="3703320"/>
            <a:ext cx="3520440" cy="2331720"/>
          </a:xfrm>
          <a:prstGeom prst="rect">
            <a:avLst/>
          </a:prstGeom>
          <a:solidFill>
            <a:srgbClr val="FFFFFF"/>
          </a:solidFill>
          <a:ln w="6350">
            <a:solidFill>
              <a:srgbClr val="E6DFD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6" name="TextBox 15"/>
          <p:cNvSpPr txBox="1"/>
          <p:nvPr/>
        </p:nvSpPr>
        <p:spPr>
          <a:xfrm>
            <a:off x="8348472" y="3840480"/>
            <a:ext cx="3108960" cy="2743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000" b="1" i="0" spc="320">
                <a:solidFill>
                  <a:srgbClr val="C9A227"/>
                </a:solidFill>
                <a:latin typeface="Helvetica Neue" panose="02000503000000020004"/>
              </a:rPr>
              <a:t>LENS 03</a:t>
            </a:r>
            <a:endParaRPr sz="1000" b="1" i="0" spc="320">
              <a:solidFill>
                <a:srgbClr val="C9A227"/>
              </a:solidFill>
              <a:latin typeface="Helvetica Neue" panose="02000503000000020004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348472" y="4160520"/>
            <a:ext cx="3108960" cy="54864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05000"/>
              </a:lnSpc>
            </a:pPr>
            <a:r>
              <a:rPr sz="2000" b="1" i="0">
                <a:solidFill>
                  <a:srgbClr val="1C2541"/>
                </a:solidFill>
                <a:latin typeface="Georgia" panose="02040502050405090303"/>
              </a:rPr>
              <a:t>Service evidence</a:t>
            </a:r>
            <a:endParaRPr sz="2000" b="1" i="0">
              <a:solidFill>
                <a:srgbClr val="1C2541"/>
              </a:solidFill>
              <a:latin typeface="Georgia" panose="02040502050405090303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348472" y="4754880"/>
            <a:ext cx="3108960" cy="128016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45000"/>
              </a:lnSpc>
            </a:pPr>
            <a:r>
              <a:rPr sz="1200" b="0" i="0">
                <a:solidFill>
                  <a:srgbClr val="3A4366"/>
                </a:solidFill>
                <a:latin typeface="Helvetica Neue" panose="02000503000000020004"/>
              </a:rPr>
              <a:t>Ten hours of TA, small-group tutoring and ECA — what worked, what didn't, what needed redesigning.</a:t>
            </a:r>
            <a:endParaRPr sz="1200" b="0" i="0">
              <a:solidFill>
                <a:srgbClr val="3A4366"/>
              </a:solidFill>
              <a:latin typeface="Helvetica Neue" panose="02000503000000020004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77240" y="6355080"/>
            <a:ext cx="10652760" cy="36576"/>
          </a:xfrm>
          <a:prstGeom prst="rect">
            <a:avLst/>
          </a:prstGeom>
          <a:solidFill>
            <a:srgbClr val="C9A22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0" name="TextBox 19"/>
          <p:cNvSpPr txBox="1"/>
          <p:nvPr/>
        </p:nvSpPr>
        <p:spPr>
          <a:xfrm>
            <a:off x="777240" y="6446520"/>
            <a:ext cx="10652760" cy="36576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100" b="0" i="0" spc="200">
                <a:solidFill>
                  <a:srgbClr val="6B6F80"/>
                </a:solidFill>
                <a:latin typeface="Helvetica Neue" panose="02000503000000020004"/>
              </a:rPr>
              <a:t>16 h shadowing  ·  10 h service  ·  26 h total  ·  10 forms signed  ·  P.4 / P.5 / Drama Club / English Day</a:t>
            </a:r>
            <a:endParaRPr sz="1100" b="0" i="0" spc="200">
              <a:solidFill>
                <a:srgbClr val="6B6F80"/>
              </a:solidFill>
              <a:latin typeface="Helvetica Neue" panose="02000503000000020004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777240" y="640080"/>
            <a:ext cx="201168" cy="36576"/>
          </a:xfrm>
          <a:prstGeom prst="rect">
            <a:avLst/>
          </a:prstGeom>
          <a:solidFill>
            <a:srgbClr val="C9A22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TextBox 2"/>
          <p:cNvSpPr txBox="1"/>
          <p:nvPr/>
        </p:nvSpPr>
        <p:spPr>
          <a:xfrm>
            <a:off x="1069848" y="585216"/>
            <a:ext cx="4572000" cy="2743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050" b="1" i="0">
                <a:solidFill>
                  <a:srgbClr val="C9A227"/>
                </a:solidFill>
                <a:latin typeface="Helvetica Neue" panose="02000503000000020004"/>
              </a:rPr>
              <a:t>COTAP SELF-AUDIT  ·  WHO I CLAIMED TO BE</a:t>
            </a:r>
            <a:endParaRPr sz="1050" b="1" i="0">
              <a:solidFill>
                <a:srgbClr val="C9A227"/>
              </a:solidFill>
              <a:latin typeface="Helvetica Neue" panose="02000503000000020004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77240" y="868680"/>
            <a:ext cx="10698480" cy="91440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05000"/>
              </a:lnSpc>
            </a:pPr>
            <a:r>
              <a:rPr sz="3600" b="0" i="1">
                <a:solidFill>
                  <a:srgbClr val="1C2541"/>
                </a:solidFill>
                <a:latin typeface="Georgia" panose="02040502050405090303"/>
              </a:rPr>
              <a:t>Three professional roles —</a:t>
            </a:r>
            <a:endParaRPr sz="3600" b="0" i="1">
              <a:solidFill>
                <a:srgbClr val="1C2541"/>
              </a:solidFill>
              <a:latin typeface="Georgia" panose="02040502050405090303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77240" y="1417320"/>
            <a:ext cx="10698480" cy="91440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05000"/>
              </a:lnSpc>
            </a:pPr>
            <a:r>
              <a:rPr sz="3600" b="1" i="1">
                <a:solidFill>
                  <a:srgbClr val="C9A227"/>
                </a:solidFill>
                <a:latin typeface="Georgia" panose="02040502050405090303"/>
              </a:rPr>
              <a:t>two strong, one open.</a:t>
            </a:r>
            <a:endParaRPr sz="3600" b="1" i="1">
              <a:solidFill>
                <a:srgbClr val="C9A227"/>
              </a:solidFill>
              <a:latin typeface="Georgia" panose="02040502050405090303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77240" y="2697480"/>
            <a:ext cx="3520440" cy="3520440"/>
          </a:xfrm>
          <a:prstGeom prst="rect">
            <a:avLst/>
          </a:prstGeom>
          <a:solidFill>
            <a:srgbClr val="FAF6EF"/>
          </a:solidFill>
          <a:ln>
            <a:solidFill>
              <a:srgbClr val="E6DFD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ectangle 6"/>
          <p:cNvSpPr/>
          <p:nvPr/>
        </p:nvSpPr>
        <p:spPr>
          <a:xfrm>
            <a:off x="777240" y="2697480"/>
            <a:ext cx="3520440" cy="54864"/>
          </a:xfrm>
          <a:prstGeom prst="rect">
            <a:avLst/>
          </a:prstGeom>
          <a:solidFill>
            <a:srgbClr val="C9A22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TextBox 7"/>
          <p:cNvSpPr txBox="1"/>
          <p:nvPr/>
        </p:nvSpPr>
        <p:spPr>
          <a:xfrm>
            <a:off x="1051560" y="2880360"/>
            <a:ext cx="3200400" cy="36576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000" b="1" i="0">
                <a:solidFill>
                  <a:srgbClr val="C9A227"/>
                </a:solidFill>
                <a:latin typeface="Helvetica Neue" panose="02000503000000020004"/>
              </a:rPr>
              <a:t>STRENGTH</a:t>
            </a:r>
            <a:endParaRPr sz="1000" b="1" i="0">
              <a:solidFill>
                <a:srgbClr val="C9A227"/>
              </a:solidFill>
              <a:latin typeface="Helvetica Neue" panose="02000503000000020004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51560" y="3200400"/>
            <a:ext cx="1828800" cy="45720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3000" b="1" i="1">
                <a:solidFill>
                  <a:srgbClr val="C9A227"/>
                </a:solidFill>
                <a:latin typeface="Georgia" panose="02040502050405090303"/>
              </a:rPr>
              <a:t>01</a:t>
            </a:r>
            <a:endParaRPr sz="3000" b="1" i="1">
              <a:solidFill>
                <a:srgbClr val="C9A227"/>
              </a:solidFill>
              <a:latin typeface="Georgia" panose="02040502050405090303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51560" y="3703320"/>
            <a:ext cx="3200400" cy="5029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sz="2100" b="1" i="0">
                <a:solidFill>
                  <a:srgbClr val="1C2541"/>
                </a:solidFill>
                <a:latin typeface="Georgia" panose="02040502050405090303"/>
              </a:rPr>
              <a:t>Caring Cultivator</a:t>
            </a:r>
            <a:endParaRPr sz="2100" b="1" i="0">
              <a:solidFill>
                <a:srgbClr val="1C2541"/>
              </a:solidFill>
              <a:latin typeface="Georgia" panose="02040502050405090303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51560" y="4114800"/>
            <a:ext cx="3200400" cy="36576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400" b="0" i="1">
                <a:solidFill>
                  <a:srgbClr val="C9A227"/>
                </a:solidFill>
                <a:latin typeface="Georgia" panose="02040502050405090303"/>
              </a:rPr>
              <a:t>of all-round growth</a:t>
            </a:r>
            <a:endParaRPr sz="1400" b="0" i="1">
              <a:solidFill>
                <a:srgbClr val="C9A227"/>
              </a:solidFill>
              <a:latin typeface="Georgia" panose="02040502050405090303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51560" y="4617720"/>
            <a:ext cx="3108960" cy="155448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40000"/>
              </a:lnSpc>
            </a:pPr>
            <a:r>
              <a:rPr sz="1250" b="0" i="0">
                <a:solidFill>
                  <a:srgbClr val="3A4366"/>
                </a:solidFill>
                <a:latin typeface="Helvetica Neue" panose="02000503000000020004"/>
              </a:rPr>
              <a:t>Tutoring evidence: emotional + academic support for marginalised learners.</a:t>
            </a:r>
            <a:endParaRPr sz="1250" b="0" i="0">
              <a:solidFill>
                <a:srgbClr val="3A4366"/>
              </a:solidFill>
              <a:latin typeface="Helvetica Neue" panose="02000503000000020004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434840" y="2697480"/>
            <a:ext cx="3520440" cy="3520440"/>
          </a:xfrm>
          <a:prstGeom prst="rect">
            <a:avLst/>
          </a:prstGeom>
          <a:solidFill>
            <a:srgbClr val="FAF6EF"/>
          </a:solidFill>
          <a:ln>
            <a:solidFill>
              <a:srgbClr val="E6DFD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4" name="Rectangle 13"/>
          <p:cNvSpPr/>
          <p:nvPr/>
        </p:nvSpPr>
        <p:spPr>
          <a:xfrm>
            <a:off x="4434840" y="2697480"/>
            <a:ext cx="3520440" cy="54864"/>
          </a:xfrm>
          <a:prstGeom prst="rect">
            <a:avLst/>
          </a:prstGeom>
          <a:solidFill>
            <a:srgbClr val="C9A22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5" name="TextBox 14"/>
          <p:cNvSpPr txBox="1"/>
          <p:nvPr/>
        </p:nvSpPr>
        <p:spPr>
          <a:xfrm>
            <a:off x="4709160" y="2880360"/>
            <a:ext cx="3200400" cy="36576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000" b="1" i="0">
                <a:solidFill>
                  <a:srgbClr val="C9A227"/>
                </a:solidFill>
                <a:latin typeface="Helvetica Neue" panose="02000503000000020004"/>
              </a:rPr>
              <a:t>STRENGTH</a:t>
            </a:r>
            <a:endParaRPr sz="1000" b="1" i="0">
              <a:solidFill>
                <a:srgbClr val="C9A227"/>
              </a:solidFill>
              <a:latin typeface="Helvetica Neue" panose="02000503000000020004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09160" y="3200400"/>
            <a:ext cx="1828800" cy="45720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3000" b="1" i="1">
                <a:solidFill>
                  <a:srgbClr val="C9A227"/>
                </a:solidFill>
                <a:latin typeface="Georgia" panose="02040502050405090303"/>
              </a:rPr>
              <a:t>02</a:t>
            </a:r>
            <a:endParaRPr sz="3000" b="1" i="1">
              <a:solidFill>
                <a:srgbClr val="C9A227"/>
              </a:solidFill>
              <a:latin typeface="Georgia" panose="02040502050405090303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709160" y="3703320"/>
            <a:ext cx="3200400" cy="5029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sz="2100" b="1" i="0">
                <a:solidFill>
                  <a:srgbClr val="1C2541"/>
                </a:solidFill>
                <a:latin typeface="Georgia" panose="02040502050405090303"/>
              </a:rPr>
              <a:t>Inspirational Co-Constructor</a:t>
            </a:r>
            <a:endParaRPr sz="2100" b="1" i="0">
              <a:solidFill>
                <a:srgbClr val="1C2541"/>
              </a:solidFill>
              <a:latin typeface="Georgia" panose="02040502050405090303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09160" y="4260215"/>
            <a:ext cx="3200400" cy="220345"/>
          </a:xfrm>
          <a:prstGeom prst="rect">
            <a:avLst/>
          </a:prstGeom>
          <a:noFill/>
        </p:spPr>
        <p:txBody>
          <a:bodyPr wrap="square" lIns="0" tIns="0" rIns="0" bIns="0" anchor="t">
            <a:noAutofit/>
          </a:bodyPr>
          <a:lstStyle/>
          <a:p>
            <a:pPr algn="l">
              <a:lnSpc>
                <a:spcPct val="120000"/>
              </a:lnSpc>
            </a:pPr>
            <a:r>
              <a:rPr sz="1400" b="0" i="1">
                <a:solidFill>
                  <a:srgbClr val="C9A227"/>
                </a:solidFill>
                <a:latin typeface="Georgia" panose="02040502050405090303"/>
              </a:rPr>
              <a:t>of knowledge</a:t>
            </a:r>
            <a:endParaRPr sz="1400" b="0" i="1">
              <a:solidFill>
                <a:srgbClr val="C9A227"/>
              </a:solidFill>
              <a:latin typeface="Georgia" panose="02040502050405090303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709160" y="4617720"/>
            <a:ext cx="3108960" cy="155448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40000"/>
              </a:lnSpc>
            </a:pPr>
            <a:r>
              <a:rPr sz="1250" b="0" i="0">
                <a:solidFill>
                  <a:srgbClr val="3A4366"/>
                </a:solidFill>
                <a:latin typeface="Helvetica Neue" panose="02000503000000020004"/>
              </a:rPr>
              <a:t>Project-based learning, digital scaffolding, multimodal lesson design (Bruner, 1960).</a:t>
            </a:r>
            <a:endParaRPr sz="1250" b="0" i="0">
              <a:solidFill>
                <a:srgbClr val="3A4366"/>
              </a:solidFill>
              <a:latin typeface="Helvetica Neue" panose="02000503000000020004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8092440" y="2697480"/>
            <a:ext cx="3520440" cy="3520440"/>
          </a:xfrm>
          <a:prstGeom prst="rect">
            <a:avLst/>
          </a:prstGeom>
          <a:solidFill>
            <a:srgbClr val="FAF6EF"/>
          </a:solidFill>
          <a:ln>
            <a:solidFill>
              <a:srgbClr val="E6DFD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1" name="Rectangle 20"/>
          <p:cNvSpPr/>
          <p:nvPr/>
        </p:nvSpPr>
        <p:spPr>
          <a:xfrm>
            <a:off x="8092440" y="2697480"/>
            <a:ext cx="3520440" cy="54864"/>
          </a:xfrm>
          <a:prstGeom prst="rect">
            <a:avLst/>
          </a:prstGeom>
          <a:solidFill>
            <a:srgbClr val="C41E3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2" name="TextBox 21"/>
          <p:cNvSpPr txBox="1"/>
          <p:nvPr/>
        </p:nvSpPr>
        <p:spPr>
          <a:xfrm>
            <a:off x="8366760" y="2880360"/>
            <a:ext cx="3200400" cy="36576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000" b="1" i="0">
                <a:solidFill>
                  <a:srgbClr val="C41E3A"/>
                </a:solidFill>
                <a:latin typeface="Helvetica Neue" panose="02000503000000020004"/>
              </a:rPr>
              <a:t>GROWTH AREA</a:t>
            </a:r>
            <a:endParaRPr sz="1000" b="1" i="0">
              <a:solidFill>
                <a:srgbClr val="C41E3A"/>
              </a:solidFill>
              <a:latin typeface="Helvetica Neue" panose="02000503000000020004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366760" y="3200400"/>
            <a:ext cx="1828800" cy="45720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3000" b="1" i="1">
                <a:solidFill>
                  <a:srgbClr val="C41E3A"/>
                </a:solidFill>
                <a:latin typeface="Georgia" panose="02040502050405090303"/>
              </a:rPr>
              <a:t>03</a:t>
            </a:r>
            <a:endParaRPr sz="3000" b="1" i="1">
              <a:solidFill>
                <a:srgbClr val="C41E3A"/>
              </a:solidFill>
              <a:latin typeface="Georgia" panose="02040502050405090303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366760" y="3703320"/>
            <a:ext cx="3200400" cy="5029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sz="2100" b="1" i="0">
                <a:solidFill>
                  <a:srgbClr val="1C2541"/>
                </a:solidFill>
                <a:latin typeface="Georgia" panose="02040502050405090303"/>
              </a:rPr>
              <a:t>Committed Role Model</a:t>
            </a:r>
            <a:endParaRPr sz="2100" b="1" i="0">
              <a:solidFill>
                <a:srgbClr val="1C2541"/>
              </a:solidFill>
              <a:latin typeface="Georgia" panose="02040502050405090303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366760" y="4114800"/>
            <a:ext cx="3200400" cy="36576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400" b="0" i="1">
                <a:solidFill>
                  <a:srgbClr val="C9A227"/>
                </a:solidFill>
                <a:latin typeface="Georgia" panose="02040502050405090303"/>
              </a:rPr>
              <a:t>of professionalism</a:t>
            </a:r>
            <a:endParaRPr sz="1400" b="0" i="1">
              <a:solidFill>
                <a:srgbClr val="C9A227"/>
              </a:solidFill>
              <a:latin typeface="Georgia" panose="02040502050405090303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366760" y="4617720"/>
            <a:ext cx="3108960" cy="155448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40000"/>
              </a:lnSpc>
            </a:pPr>
            <a:r>
              <a:rPr sz="1250" b="0" i="0">
                <a:solidFill>
                  <a:srgbClr val="3A4366"/>
                </a:solidFill>
                <a:latin typeface="Helvetica Neue" panose="02000503000000020004"/>
              </a:rPr>
              <a:t>Curriculum leadership, PLC facilitation, structured reflection — to develop deliberately.</a:t>
            </a:r>
            <a:endParaRPr sz="1250" b="0" i="0">
              <a:solidFill>
                <a:srgbClr val="3A4366"/>
              </a:solidFill>
              <a:latin typeface="Helvetica Neue" panose="02000503000000020004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77240" y="6400800"/>
            <a:ext cx="10698480" cy="36576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ctr">
              <a:lnSpc>
                <a:spcPct val="120000"/>
              </a:lnSpc>
            </a:pPr>
            <a:r>
              <a:rPr sz="1400" b="0" i="1">
                <a:solidFill>
                  <a:srgbClr val="1C2541"/>
                </a:solidFill>
                <a:latin typeface="Georgia" panose="02040502050405090303"/>
              </a:rPr>
              <a:t>I came in solid on the first two. The third was a question, not a claim.</a:t>
            </a:r>
            <a:endParaRPr sz="1400" b="0" i="1">
              <a:solidFill>
                <a:srgbClr val="1C2541"/>
              </a:solidFill>
              <a:latin typeface="Georgia" panose="02040502050405090303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1338560" y="6400800"/>
            <a:ext cx="731520" cy="2743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r">
              <a:lnSpc>
                <a:spcPct val="120000"/>
              </a:lnSpc>
            </a:pPr>
            <a:r>
              <a:rPr sz="1000" b="0" i="0">
                <a:solidFill>
                  <a:srgbClr val="6B6F80"/>
                </a:solidFill>
                <a:latin typeface="Helvetica Neue" panose="02000503000000020004"/>
              </a:rPr>
              <a:t>04 / 14</a:t>
            </a:r>
            <a:endParaRPr sz="1000" b="0" i="0">
              <a:solidFill>
                <a:srgbClr val="6B6F80"/>
              </a:solidFill>
              <a:latin typeface="Helvetica Neue" panose="02000503000000020004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CD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777240" y="640080"/>
            <a:ext cx="201168" cy="36576"/>
          </a:xfrm>
          <a:prstGeom prst="rect">
            <a:avLst/>
          </a:prstGeom>
          <a:solidFill>
            <a:srgbClr val="C9A22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TextBox 2"/>
          <p:cNvSpPr txBox="1"/>
          <p:nvPr/>
        </p:nvSpPr>
        <p:spPr>
          <a:xfrm>
            <a:off x="1069848" y="585216"/>
            <a:ext cx="4572000" cy="2743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050" b="1" i="0">
                <a:solidFill>
                  <a:srgbClr val="C9A227"/>
                </a:solidFill>
                <a:latin typeface="Helvetica Neue" panose="02000503000000020004"/>
              </a:rPr>
              <a:t>A DAY IN THE LIFE  ·  SHADOWING OBSERVATIONS</a:t>
            </a:r>
            <a:endParaRPr sz="1050" b="1" i="0">
              <a:solidFill>
                <a:srgbClr val="C9A227"/>
              </a:solidFill>
              <a:latin typeface="Helvetica Neue" panose="02000503000000020004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77240" y="868680"/>
            <a:ext cx="10698480" cy="91440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05000"/>
              </a:lnSpc>
            </a:pPr>
            <a:r>
              <a:rPr sz="3600" b="0" i="1">
                <a:solidFill>
                  <a:srgbClr val="1C2541"/>
                </a:solidFill>
                <a:latin typeface="Georgia" panose="02040502050405090303"/>
              </a:rPr>
              <a:t>What I actually saw —</a:t>
            </a:r>
            <a:endParaRPr sz="3600" b="0" i="1">
              <a:solidFill>
                <a:srgbClr val="1C2541"/>
              </a:solidFill>
              <a:latin typeface="Georgia" panose="02040502050405090303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77240" y="1417320"/>
            <a:ext cx="10698480" cy="91440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05000"/>
              </a:lnSpc>
            </a:pPr>
            <a:r>
              <a:rPr sz="3600" b="1" i="1">
                <a:solidFill>
                  <a:srgbClr val="C9A227"/>
                </a:solidFill>
                <a:latin typeface="Georgia" panose="02040502050405090303"/>
              </a:rPr>
              <a:t>in the mentor's twelve-hour day.</a:t>
            </a:r>
            <a:endParaRPr sz="3600" b="1" i="1">
              <a:solidFill>
                <a:srgbClr val="C9A227"/>
              </a:solidFill>
              <a:latin typeface="Georgia" panose="02040502050405090303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77240" y="2697480"/>
            <a:ext cx="10607040" cy="548640"/>
          </a:xfrm>
          <a:prstGeom prst="rect">
            <a:avLst/>
          </a:prstGeom>
          <a:solidFill>
            <a:srgbClr val="FFFFFF"/>
          </a:solidFill>
          <a:ln>
            <a:solidFill>
              <a:srgbClr val="E6DFD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TextBox 6"/>
          <p:cNvSpPr txBox="1"/>
          <p:nvPr/>
        </p:nvSpPr>
        <p:spPr>
          <a:xfrm>
            <a:off x="914400" y="2816352"/>
            <a:ext cx="1463040" cy="36576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100" b="1" i="0">
                <a:solidFill>
                  <a:srgbClr val="C9A227"/>
                </a:solidFill>
                <a:latin typeface="Helvetica Neue" panose="02000503000000020004"/>
              </a:rPr>
              <a:t>07:55–08:20</a:t>
            </a:r>
            <a:endParaRPr sz="1100" b="1" i="0">
              <a:solidFill>
                <a:srgbClr val="C9A227"/>
              </a:solidFill>
              <a:latin typeface="Helvetica Neue" panose="02000503000000020004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68880" y="2816352"/>
            <a:ext cx="2194560" cy="36576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400" b="1" i="0">
                <a:solidFill>
                  <a:srgbClr val="1C2541"/>
                </a:solidFill>
                <a:latin typeface="Georgia" panose="02040502050405090303"/>
              </a:rPr>
              <a:t>Pre-lesson</a:t>
            </a:r>
            <a:endParaRPr sz="1400" b="1" i="0">
              <a:solidFill>
                <a:srgbClr val="1C2541"/>
              </a:solidFill>
              <a:latin typeface="Georgia" panose="02040502050405090303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46320" y="2834640"/>
            <a:ext cx="6583680" cy="36576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150" b="0" i="0">
                <a:solidFill>
                  <a:srgbClr val="3A4366"/>
                </a:solidFill>
                <a:latin typeface="Helvetica Neue" panose="02000503000000020004"/>
              </a:rPr>
              <a:t>Colour-coded core + challenge worksheets, panel-head consult on Reading Week.</a:t>
            </a:r>
            <a:endParaRPr sz="1150" b="0" i="0">
              <a:solidFill>
                <a:srgbClr val="3A4366"/>
              </a:solidFill>
              <a:latin typeface="Helvetica Neue" panose="02000503000000020004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77240" y="3300984"/>
            <a:ext cx="10607040" cy="548640"/>
          </a:xfrm>
          <a:prstGeom prst="rect">
            <a:avLst/>
          </a:prstGeom>
          <a:solidFill>
            <a:srgbClr val="FFFFFF"/>
          </a:solidFill>
          <a:ln>
            <a:solidFill>
              <a:srgbClr val="E6DFD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1" name="TextBox 10"/>
          <p:cNvSpPr txBox="1"/>
          <p:nvPr/>
        </p:nvSpPr>
        <p:spPr>
          <a:xfrm>
            <a:off x="914400" y="3419856"/>
            <a:ext cx="1463040" cy="36576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100" b="1" i="0">
                <a:solidFill>
                  <a:srgbClr val="C9A227"/>
                </a:solidFill>
                <a:latin typeface="Helvetica Neue" panose="02000503000000020004"/>
              </a:rPr>
              <a:t>08:20–08:40</a:t>
            </a:r>
            <a:endParaRPr sz="1100" b="1" i="0">
              <a:solidFill>
                <a:srgbClr val="C9A227"/>
              </a:solidFill>
              <a:latin typeface="Helvetica Neue" panose="02000503000000020004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468880" y="3328670"/>
            <a:ext cx="2194560" cy="607695"/>
          </a:xfrm>
          <a:prstGeom prst="rect">
            <a:avLst/>
          </a:prstGeom>
          <a:noFill/>
        </p:spPr>
        <p:txBody>
          <a:bodyPr wrap="square" lIns="0" tIns="0" rIns="0" bIns="0" anchor="t">
            <a:noAutofit/>
          </a:bodyPr>
          <a:lstStyle/>
          <a:p>
            <a:pPr algn="l">
              <a:lnSpc>
                <a:spcPct val="120000"/>
              </a:lnSpc>
            </a:pPr>
            <a:r>
              <a:rPr lang="en-US" sz="1400" b="1" i="0">
                <a:solidFill>
                  <a:srgbClr val="1C2541"/>
                </a:solidFill>
                <a:latin typeface="Georgia" panose="02040502050405090303"/>
              </a:rPr>
              <a:t>Head teacher </a:t>
            </a:r>
            <a:r>
              <a:rPr sz="1400" b="1" i="0">
                <a:solidFill>
                  <a:srgbClr val="1C2541"/>
                </a:solidFill>
                <a:latin typeface="Georgia" panose="02040502050405090303"/>
              </a:rPr>
              <a:t>morning assembly</a:t>
            </a:r>
            <a:endParaRPr sz="1400" b="1" i="0">
              <a:solidFill>
                <a:srgbClr val="1C2541"/>
              </a:solidFill>
              <a:latin typeface="Georgia" panose="02040502050405090303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846320" y="3438144"/>
            <a:ext cx="6583680" cy="36576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150" b="0" i="0">
                <a:solidFill>
                  <a:srgbClr val="3A4366"/>
                </a:solidFill>
                <a:latin typeface="Helvetica Neue" panose="02000503000000020004"/>
              </a:rPr>
              <a:t>Uniform/diary check; private behaviour conversation rather than public reprimand.</a:t>
            </a:r>
            <a:endParaRPr sz="1150" b="0" i="0">
              <a:solidFill>
                <a:srgbClr val="3A4366"/>
              </a:solidFill>
              <a:latin typeface="Helvetica Neue" panose="02000503000000020004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77240" y="3904488"/>
            <a:ext cx="10607040" cy="548640"/>
          </a:xfrm>
          <a:prstGeom prst="rect">
            <a:avLst/>
          </a:prstGeom>
          <a:solidFill>
            <a:srgbClr val="FFFFFF"/>
          </a:solidFill>
          <a:ln>
            <a:solidFill>
              <a:srgbClr val="E6DFD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5" name="TextBox 14"/>
          <p:cNvSpPr txBox="1"/>
          <p:nvPr/>
        </p:nvSpPr>
        <p:spPr>
          <a:xfrm>
            <a:off x="914400" y="4023360"/>
            <a:ext cx="1463040" cy="36576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100" b="1" i="0">
                <a:solidFill>
                  <a:srgbClr val="C9A227"/>
                </a:solidFill>
                <a:latin typeface="Helvetica Neue" panose="02000503000000020004"/>
              </a:rPr>
              <a:t>08:40–09:20</a:t>
            </a:r>
            <a:endParaRPr sz="1100" b="1" i="0">
              <a:solidFill>
                <a:srgbClr val="C9A227"/>
              </a:solidFill>
              <a:latin typeface="Helvetica Neue" panose="02000503000000020004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468880" y="4023360"/>
            <a:ext cx="2194560" cy="36576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400" b="1" i="0">
                <a:solidFill>
                  <a:srgbClr val="1C2541"/>
                </a:solidFill>
                <a:latin typeface="Georgia" panose="02040502050405090303"/>
              </a:rPr>
              <a:t>P.4 reading lesson</a:t>
            </a:r>
            <a:endParaRPr sz="1400" b="1" i="0">
              <a:solidFill>
                <a:srgbClr val="1C2541"/>
              </a:solidFill>
              <a:latin typeface="Georgia" panose="02040502050405090303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846320" y="4041648"/>
            <a:ext cx="6583680" cy="36576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150" b="0" i="0">
                <a:solidFill>
                  <a:srgbClr val="3A4366"/>
                </a:solidFill>
                <a:latin typeface="Helvetica Neue" panose="02000503000000020004"/>
              </a:rPr>
              <a:t>Think–pair–share, gradual release (I do · we do · you do), gestures + visuals.</a:t>
            </a:r>
            <a:endParaRPr sz="1150" b="0" i="0">
              <a:solidFill>
                <a:srgbClr val="3A4366"/>
              </a:solidFill>
              <a:latin typeface="Helvetica Neue" panose="02000503000000020004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77240" y="4507992"/>
            <a:ext cx="10607040" cy="548640"/>
          </a:xfrm>
          <a:prstGeom prst="rect">
            <a:avLst/>
          </a:prstGeom>
          <a:solidFill>
            <a:srgbClr val="FFFFFF"/>
          </a:solidFill>
          <a:ln>
            <a:solidFill>
              <a:srgbClr val="E6DFD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9" name="TextBox 18"/>
          <p:cNvSpPr txBox="1"/>
          <p:nvPr/>
        </p:nvSpPr>
        <p:spPr>
          <a:xfrm>
            <a:off x="914400" y="4626864"/>
            <a:ext cx="1463040" cy="36576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100" b="1" i="0">
                <a:solidFill>
                  <a:srgbClr val="C9A227"/>
                </a:solidFill>
                <a:latin typeface="Helvetica Neue" panose="02000503000000020004"/>
              </a:rPr>
              <a:t>11:00–11:40</a:t>
            </a:r>
            <a:endParaRPr sz="1100" b="1" i="0">
              <a:solidFill>
                <a:srgbClr val="C9A227"/>
              </a:solidFill>
              <a:latin typeface="Helvetica Neue" panose="02000503000000020004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468880" y="4626864"/>
            <a:ext cx="2194560" cy="36576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400" b="1" i="0">
                <a:solidFill>
                  <a:srgbClr val="1C2541"/>
                </a:solidFill>
                <a:latin typeface="Georgia" panose="02040502050405090303"/>
              </a:rPr>
              <a:t>Marking + planning</a:t>
            </a:r>
            <a:endParaRPr sz="1400" b="1" i="0">
              <a:solidFill>
                <a:srgbClr val="1C2541"/>
              </a:solidFill>
              <a:latin typeface="Georgia" panose="02040502050405090303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846320" y="4645152"/>
            <a:ext cx="6583680" cy="36576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150" b="0" i="0">
                <a:solidFill>
                  <a:srgbClr val="3A4366"/>
                </a:solidFill>
                <a:latin typeface="Helvetica Neue" panose="02000503000000020004"/>
              </a:rPr>
              <a:t>Forty workbooks marked between recess and lunch — written feedback per pupil.</a:t>
            </a:r>
            <a:endParaRPr sz="1150" b="0" i="0">
              <a:solidFill>
                <a:srgbClr val="3A4366"/>
              </a:solidFill>
              <a:latin typeface="Helvetica Neue" panose="02000503000000020004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77240" y="5111496"/>
            <a:ext cx="10607040" cy="548640"/>
          </a:xfrm>
          <a:prstGeom prst="rect">
            <a:avLst/>
          </a:prstGeom>
          <a:solidFill>
            <a:srgbClr val="FFFFFF"/>
          </a:solidFill>
          <a:ln>
            <a:solidFill>
              <a:srgbClr val="E6DFD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3" name="TextBox 22"/>
          <p:cNvSpPr txBox="1"/>
          <p:nvPr/>
        </p:nvSpPr>
        <p:spPr>
          <a:xfrm>
            <a:off x="914400" y="5230368"/>
            <a:ext cx="1463040" cy="36576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100" b="1" i="0">
                <a:solidFill>
                  <a:srgbClr val="C9A227"/>
                </a:solidFill>
                <a:latin typeface="Helvetica Neue" panose="02000503000000020004"/>
              </a:rPr>
              <a:t>13:30–14:30</a:t>
            </a:r>
            <a:endParaRPr sz="1100" b="1" i="0">
              <a:solidFill>
                <a:srgbClr val="C9A227"/>
              </a:solidFill>
              <a:latin typeface="Helvetica Neue" panose="02000503000000020004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468880" y="5230368"/>
            <a:ext cx="2194560" cy="36576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400" b="1" i="0">
                <a:solidFill>
                  <a:srgbClr val="1C2541"/>
                </a:solidFill>
                <a:latin typeface="Georgia" panose="02040502050405090303"/>
              </a:rPr>
              <a:t>Service in action (mine)</a:t>
            </a:r>
            <a:endParaRPr sz="1400" b="1" i="0">
              <a:solidFill>
                <a:srgbClr val="1C2541"/>
              </a:solidFill>
              <a:latin typeface="Georgia" panose="02040502050405090303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846320" y="5248656"/>
            <a:ext cx="6583680" cy="36576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150" b="0" i="0">
                <a:solidFill>
                  <a:srgbClr val="3A4366"/>
                </a:solidFill>
                <a:latin typeface="Helvetica Neue" panose="02000503000000020004"/>
              </a:rPr>
              <a:t>TA support for two lower-achievers; phonics mini-task I wrote, mentor reused.</a:t>
            </a:r>
            <a:endParaRPr sz="1150" b="0" i="0">
              <a:solidFill>
                <a:srgbClr val="3A4366"/>
              </a:solidFill>
              <a:latin typeface="Helvetica Neue" panose="02000503000000020004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77240" y="5715000"/>
            <a:ext cx="10607040" cy="548640"/>
          </a:xfrm>
          <a:prstGeom prst="rect">
            <a:avLst/>
          </a:prstGeom>
          <a:solidFill>
            <a:srgbClr val="FFFFFF"/>
          </a:solidFill>
          <a:ln>
            <a:solidFill>
              <a:srgbClr val="E6DFD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7" name="TextBox 26"/>
          <p:cNvSpPr txBox="1"/>
          <p:nvPr/>
        </p:nvSpPr>
        <p:spPr>
          <a:xfrm>
            <a:off x="914400" y="5833872"/>
            <a:ext cx="1463040" cy="36576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100" b="1" i="0">
                <a:solidFill>
                  <a:srgbClr val="C9A227"/>
                </a:solidFill>
                <a:latin typeface="Helvetica Neue" panose="02000503000000020004"/>
              </a:rPr>
              <a:t>15:00–16:00</a:t>
            </a:r>
            <a:endParaRPr sz="1100" b="1" i="0">
              <a:solidFill>
                <a:srgbClr val="C9A227"/>
              </a:solidFill>
              <a:latin typeface="Helvetica Neue" panose="02000503000000020004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468880" y="5833872"/>
            <a:ext cx="2194560" cy="36576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400" b="1" i="0">
                <a:solidFill>
                  <a:srgbClr val="1C2541"/>
                </a:solidFill>
                <a:latin typeface="Georgia" panose="02040502050405090303"/>
              </a:rPr>
              <a:t>ECA · Reading Programme</a:t>
            </a:r>
            <a:endParaRPr sz="1400" b="1" i="0">
              <a:solidFill>
                <a:srgbClr val="1C2541"/>
              </a:solidFill>
              <a:latin typeface="Georgia" panose="02040502050405090303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846320" y="5852160"/>
            <a:ext cx="6583680" cy="36576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150" b="0" i="0">
                <a:solidFill>
                  <a:srgbClr val="3A4366"/>
                </a:solidFill>
                <a:latin typeface="Helvetica Neue" panose="02000503000000020004"/>
              </a:rPr>
              <a:t>After-school book club for newly-arrived pupils — pastoral &amp; academic woven.</a:t>
            </a:r>
            <a:endParaRPr sz="1150" b="0" i="0">
              <a:solidFill>
                <a:srgbClr val="3A4366"/>
              </a:solidFill>
              <a:latin typeface="Helvetica Neue" panose="02000503000000020004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1338560" y="6400800"/>
            <a:ext cx="731520" cy="2743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r">
              <a:lnSpc>
                <a:spcPct val="120000"/>
              </a:lnSpc>
            </a:pPr>
            <a:r>
              <a:rPr sz="1000" b="0" i="0">
                <a:solidFill>
                  <a:srgbClr val="6B6F80"/>
                </a:solidFill>
                <a:latin typeface="Helvetica Neue" panose="02000503000000020004"/>
              </a:rPr>
              <a:t>05 / 14</a:t>
            </a:r>
            <a:endParaRPr sz="1000" b="0" i="0">
              <a:solidFill>
                <a:srgbClr val="6B6F80"/>
              </a:solidFill>
              <a:latin typeface="Helvetica Neue" panose="02000503000000020004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254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777240" y="640080"/>
            <a:ext cx="201168" cy="36576"/>
          </a:xfrm>
          <a:prstGeom prst="rect">
            <a:avLst/>
          </a:prstGeom>
          <a:solidFill>
            <a:srgbClr val="E6CB6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TextBox 2"/>
          <p:cNvSpPr txBox="1"/>
          <p:nvPr/>
        </p:nvSpPr>
        <p:spPr>
          <a:xfrm>
            <a:off x="1069848" y="585216"/>
            <a:ext cx="4572000" cy="2743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050" b="1" i="0">
                <a:solidFill>
                  <a:srgbClr val="E6CB6F"/>
                </a:solidFill>
                <a:latin typeface="Helvetica Neue" panose="02000503000000020004"/>
              </a:rPr>
              <a:t>THE SHIFT  ·  WHAT BROKE OPEN</a:t>
            </a:r>
            <a:endParaRPr sz="1050" b="1" i="0">
              <a:solidFill>
                <a:srgbClr val="E6CB6F"/>
              </a:solidFill>
              <a:latin typeface="Helvetica Neue" panose="02000503000000020004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77240" y="914400"/>
            <a:ext cx="10698480" cy="91440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sz="4400" b="0" i="1">
                <a:solidFill>
                  <a:srgbClr val="FFFFFF"/>
                </a:solidFill>
                <a:latin typeface="Georgia" panose="02040502050405090303"/>
              </a:rPr>
              <a:t>I was wrong —</a:t>
            </a:r>
            <a:endParaRPr sz="4400" b="0" i="1">
              <a:solidFill>
                <a:srgbClr val="FFFFFF"/>
              </a:solidFill>
              <a:latin typeface="Georgia" panose="02040502050405090303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77240" y="1554480"/>
            <a:ext cx="10698480" cy="91440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sz="4400" b="1" i="1">
                <a:solidFill>
                  <a:srgbClr val="E6CB6F"/>
                </a:solidFill>
                <a:latin typeface="Georgia" panose="02040502050405090303"/>
              </a:rPr>
              <a:t>in an unexpectedly hopeful way.</a:t>
            </a:r>
            <a:endParaRPr sz="4400" b="1" i="1">
              <a:solidFill>
                <a:srgbClr val="E6CB6F"/>
              </a:solidFill>
              <a:latin typeface="Georgia" panose="02040502050405090303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77240" y="3108960"/>
            <a:ext cx="822960" cy="1280160"/>
          </a:xfrm>
          <a:prstGeom prst="rect">
            <a:avLst/>
          </a:prstGeom>
          <a:solidFill>
            <a:srgbClr val="2A355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TextBox 6"/>
          <p:cNvSpPr txBox="1"/>
          <p:nvPr/>
        </p:nvSpPr>
        <p:spPr>
          <a:xfrm>
            <a:off x="960120" y="3611880"/>
            <a:ext cx="640080" cy="36576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100" b="1" i="0">
                <a:solidFill>
                  <a:srgbClr val="6B6F80"/>
                </a:solidFill>
                <a:latin typeface="Helvetica Neue" panose="02000503000000020004"/>
              </a:rPr>
              <a:t>FROM</a:t>
            </a:r>
            <a:endParaRPr sz="1100" b="1" i="0">
              <a:solidFill>
                <a:srgbClr val="6B6F80"/>
              </a:solidFill>
              <a:latin typeface="Helvetica Neue" panose="0200050300000002000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874519" y="3108960"/>
            <a:ext cx="3154680" cy="1280160"/>
          </a:xfrm>
          <a:prstGeom prst="rect">
            <a:avLst/>
          </a:prstGeom>
          <a:solidFill>
            <a:srgbClr val="2A3555"/>
          </a:solidFill>
          <a:ln>
            <a:solidFill>
              <a:srgbClr val="3A46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19" y="3474720"/>
            <a:ext cx="2926080" cy="54864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30000"/>
              </a:lnSpc>
            </a:pPr>
            <a:r>
              <a:rPr sz="1500" b="0" i="1">
                <a:solidFill>
                  <a:srgbClr val="FFFFFF"/>
                </a:solidFill>
                <a:latin typeface="Georgia" panose="02040502050405090303"/>
              </a:rPr>
              <a:t>Teaching = lesson delivery</a:t>
            </a:r>
            <a:endParaRPr sz="1500" b="0" i="1">
              <a:solidFill>
                <a:srgbClr val="FFFFFF"/>
              </a:solidFill>
              <a:latin typeface="Georgia" panose="02040502050405090303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120640" y="3108960"/>
            <a:ext cx="3154680" cy="1280160"/>
          </a:xfrm>
          <a:prstGeom prst="rect">
            <a:avLst/>
          </a:prstGeom>
          <a:solidFill>
            <a:srgbClr val="2A3555"/>
          </a:solidFill>
          <a:ln>
            <a:solidFill>
              <a:srgbClr val="3A46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1" name="TextBox 10"/>
          <p:cNvSpPr txBox="1"/>
          <p:nvPr/>
        </p:nvSpPr>
        <p:spPr>
          <a:xfrm>
            <a:off x="5349240" y="3474720"/>
            <a:ext cx="2926080" cy="54864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30000"/>
              </a:lnSpc>
            </a:pPr>
            <a:r>
              <a:rPr sz="1500" b="0" i="1">
                <a:solidFill>
                  <a:srgbClr val="FFFFFF"/>
                </a:solidFill>
                <a:latin typeface="Georgia" panose="02040502050405090303"/>
              </a:rPr>
              <a:t>Class management = control</a:t>
            </a:r>
            <a:endParaRPr sz="1500" b="0" i="1">
              <a:solidFill>
                <a:srgbClr val="FFFFFF"/>
              </a:solidFill>
              <a:latin typeface="Georgia" panose="02040502050405090303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366759" y="3108960"/>
            <a:ext cx="3154680" cy="1280160"/>
          </a:xfrm>
          <a:prstGeom prst="rect">
            <a:avLst/>
          </a:prstGeom>
          <a:solidFill>
            <a:srgbClr val="2A3555"/>
          </a:solidFill>
          <a:ln>
            <a:solidFill>
              <a:srgbClr val="3A46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3" name="TextBox 12"/>
          <p:cNvSpPr txBox="1"/>
          <p:nvPr/>
        </p:nvSpPr>
        <p:spPr>
          <a:xfrm>
            <a:off x="8595359" y="3474720"/>
            <a:ext cx="2926080" cy="54864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30000"/>
              </a:lnSpc>
            </a:pPr>
            <a:r>
              <a:rPr sz="1500" b="0" i="1">
                <a:solidFill>
                  <a:srgbClr val="FFFFFF"/>
                </a:solidFill>
                <a:latin typeface="Georgia" panose="02040502050405090303"/>
              </a:rPr>
              <a:t>Care = personality</a:t>
            </a:r>
            <a:endParaRPr sz="1500" b="0" i="1">
              <a:solidFill>
                <a:srgbClr val="FFFFFF"/>
              </a:solidFill>
              <a:latin typeface="Georgia" panose="02040502050405090303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77240" y="4617720"/>
            <a:ext cx="822960" cy="1280160"/>
          </a:xfrm>
          <a:prstGeom prst="rect">
            <a:avLst/>
          </a:prstGeom>
          <a:solidFill>
            <a:srgbClr val="2A355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5" name="TextBox 14"/>
          <p:cNvSpPr txBox="1"/>
          <p:nvPr/>
        </p:nvSpPr>
        <p:spPr>
          <a:xfrm>
            <a:off x="960120" y="5120640"/>
            <a:ext cx="640080" cy="36576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100" b="1" i="0">
                <a:solidFill>
                  <a:srgbClr val="E6CB6F"/>
                </a:solidFill>
                <a:latin typeface="Helvetica Neue" panose="02000503000000020004"/>
              </a:rPr>
              <a:t>TO</a:t>
            </a:r>
            <a:endParaRPr sz="1100" b="1" i="0">
              <a:solidFill>
                <a:srgbClr val="E6CB6F"/>
              </a:solidFill>
              <a:latin typeface="Helvetica Neue" panose="02000503000000020004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874519" y="4617720"/>
            <a:ext cx="3154680" cy="1280160"/>
          </a:xfrm>
          <a:prstGeom prst="rect">
            <a:avLst/>
          </a:prstGeom>
          <a:solidFill>
            <a:srgbClr val="2A3555"/>
          </a:solidFill>
          <a:ln>
            <a:solidFill>
              <a:srgbClr val="3A46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7" name="TextBox 16"/>
          <p:cNvSpPr txBox="1"/>
          <p:nvPr/>
        </p:nvSpPr>
        <p:spPr>
          <a:xfrm>
            <a:off x="2103119" y="4983480"/>
            <a:ext cx="2926080" cy="54864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30000"/>
              </a:lnSpc>
            </a:pPr>
            <a:r>
              <a:rPr sz="1500" b="1" i="1">
                <a:solidFill>
                  <a:srgbClr val="FFFFFF"/>
                </a:solidFill>
                <a:latin typeface="Georgia" panose="02040502050405090303"/>
              </a:rPr>
              <a:t>Teaching = environment design</a:t>
            </a:r>
            <a:endParaRPr sz="1500" b="1" i="1">
              <a:solidFill>
                <a:srgbClr val="FFFFFF"/>
              </a:solidFill>
              <a:latin typeface="Georgia" panose="02040502050405090303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120640" y="4617720"/>
            <a:ext cx="3154680" cy="1280160"/>
          </a:xfrm>
          <a:prstGeom prst="rect">
            <a:avLst/>
          </a:prstGeom>
          <a:solidFill>
            <a:srgbClr val="2A3555"/>
          </a:solidFill>
          <a:ln>
            <a:solidFill>
              <a:srgbClr val="3A46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9" name="TextBox 18"/>
          <p:cNvSpPr txBox="1"/>
          <p:nvPr/>
        </p:nvSpPr>
        <p:spPr>
          <a:xfrm>
            <a:off x="5349240" y="4983480"/>
            <a:ext cx="2926080" cy="54864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30000"/>
              </a:lnSpc>
            </a:pPr>
            <a:r>
              <a:rPr sz="1500" b="1" i="1">
                <a:solidFill>
                  <a:srgbClr val="FFFFFF"/>
                </a:solidFill>
                <a:latin typeface="Georgia" panose="02040502050405090303"/>
              </a:rPr>
              <a:t>Management = behaviour design</a:t>
            </a:r>
            <a:endParaRPr sz="1500" b="1" i="1">
              <a:solidFill>
                <a:srgbClr val="FFFFFF"/>
              </a:solidFill>
              <a:latin typeface="Georgia" panose="02040502050405090303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8366759" y="4617720"/>
            <a:ext cx="3154680" cy="1280160"/>
          </a:xfrm>
          <a:prstGeom prst="rect">
            <a:avLst/>
          </a:prstGeom>
          <a:solidFill>
            <a:srgbClr val="2A3555"/>
          </a:solidFill>
          <a:ln>
            <a:solidFill>
              <a:srgbClr val="3A46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1" name="TextBox 20"/>
          <p:cNvSpPr txBox="1"/>
          <p:nvPr/>
        </p:nvSpPr>
        <p:spPr>
          <a:xfrm>
            <a:off x="8595359" y="4983480"/>
            <a:ext cx="2926080" cy="54864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30000"/>
              </a:lnSpc>
            </a:pPr>
            <a:r>
              <a:rPr sz="1500" b="1" i="1">
                <a:solidFill>
                  <a:srgbClr val="FFFFFF"/>
                </a:solidFill>
                <a:latin typeface="Georgia" panose="02040502050405090303"/>
              </a:rPr>
              <a:t>Care = professional skill</a:t>
            </a:r>
            <a:endParaRPr sz="1500" b="1" i="1">
              <a:solidFill>
                <a:srgbClr val="FFFFFF"/>
              </a:solidFill>
              <a:latin typeface="Georgia" panose="02040502050405090303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1338560" y="6400800"/>
            <a:ext cx="731520" cy="2743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r">
              <a:lnSpc>
                <a:spcPct val="120000"/>
              </a:lnSpc>
            </a:pPr>
            <a:r>
              <a:rPr sz="1000" b="0" i="0">
                <a:solidFill>
                  <a:srgbClr val="6B6F80"/>
                </a:solidFill>
                <a:latin typeface="Helvetica Neue" panose="02000503000000020004"/>
              </a:rPr>
              <a:t>06 / 14</a:t>
            </a:r>
            <a:endParaRPr sz="1000" b="0" i="0">
              <a:solidFill>
                <a:srgbClr val="6B6F80"/>
              </a:solidFill>
              <a:latin typeface="Helvetica Neue" panose="02000503000000020004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777240" y="640080"/>
            <a:ext cx="201168" cy="36576"/>
          </a:xfrm>
          <a:prstGeom prst="rect">
            <a:avLst/>
          </a:prstGeom>
          <a:solidFill>
            <a:srgbClr val="C9A22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TextBox 2"/>
          <p:cNvSpPr txBox="1"/>
          <p:nvPr/>
        </p:nvSpPr>
        <p:spPr>
          <a:xfrm>
            <a:off x="1069848" y="585216"/>
            <a:ext cx="4572000" cy="2743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050" b="1" i="0">
                <a:solidFill>
                  <a:srgbClr val="C9A227"/>
                </a:solidFill>
                <a:latin typeface="Helvetica Neue" panose="02000503000000020004"/>
              </a:rPr>
              <a:t>THE 4TH ROLE  ·  A PROFESSIONAL ADDITION</a:t>
            </a:r>
            <a:endParaRPr sz="1050" b="1" i="0">
              <a:solidFill>
                <a:srgbClr val="C9A227"/>
              </a:solidFill>
              <a:latin typeface="Helvetica Neue" panose="02000503000000020004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77240" y="868680"/>
            <a:ext cx="10698480" cy="91440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05000"/>
              </a:lnSpc>
            </a:pPr>
            <a:r>
              <a:rPr sz="3600" b="0" i="1">
                <a:solidFill>
                  <a:srgbClr val="1C2541"/>
                </a:solidFill>
                <a:latin typeface="Georgia" panose="02040502050405090303"/>
              </a:rPr>
              <a:t>From three teacher roles —</a:t>
            </a:r>
            <a:endParaRPr sz="3600" b="0" i="1">
              <a:solidFill>
                <a:srgbClr val="1C2541"/>
              </a:solidFill>
              <a:latin typeface="Georgia" panose="02040502050405090303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77240" y="1417320"/>
            <a:ext cx="10698480" cy="91440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05000"/>
              </a:lnSpc>
            </a:pPr>
            <a:r>
              <a:rPr sz="3600" b="1" i="1">
                <a:solidFill>
                  <a:srgbClr val="C9A227"/>
                </a:solidFill>
                <a:latin typeface="Georgia" panose="02040502050405090303"/>
              </a:rPr>
              <a:t>to the fourth I now claim.</a:t>
            </a:r>
            <a:endParaRPr sz="3600" b="1" i="1">
              <a:solidFill>
                <a:srgbClr val="C9A227"/>
              </a:solidFill>
              <a:latin typeface="Georgia" panose="02040502050405090303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77240" y="2606040"/>
            <a:ext cx="6400800" cy="36576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050" b="1" i="0">
                <a:solidFill>
                  <a:srgbClr val="C9A227"/>
                </a:solidFill>
                <a:latin typeface="Helvetica Neue" panose="02000503000000020004"/>
              </a:rPr>
              <a:t>MY MENTOR'S THREE CORE ROLES</a:t>
            </a:r>
            <a:endParaRPr sz="1050" b="1" i="0">
              <a:solidFill>
                <a:srgbClr val="C9A227"/>
              </a:solidFill>
              <a:latin typeface="Helvetica Neue" panose="02000503000000020004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77240" y="3017520"/>
            <a:ext cx="2057400" cy="914400"/>
          </a:xfrm>
          <a:prstGeom prst="rect">
            <a:avLst/>
          </a:prstGeom>
          <a:solidFill>
            <a:srgbClr val="FAF6EF"/>
          </a:solidFill>
          <a:ln>
            <a:solidFill>
              <a:srgbClr val="E6DFD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TextBox 7"/>
          <p:cNvSpPr txBox="1"/>
          <p:nvPr/>
        </p:nvSpPr>
        <p:spPr>
          <a:xfrm>
            <a:off x="914400" y="3200400"/>
            <a:ext cx="1828800" cy="54864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sz="1400" b="1" i="0">
                <a:solidFill>
                  <a:srgbClr val="1C2541"/>
                </a:solidFill>
                <a:latin typeface="Georgia" panose="02040502050405090303"/>
              </a:rPr>
              <a:t>Knowledge Transmitter</a:t>
            </a:r>
            <a:endParaRPr sz="1400" b="1" i="0">
              <a:solidFill>
                <a:srgbClr val="1C2541"/>
              </a:solidFill>
              <a:latin typeface="Georgia" panose="02040502050405090303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71800" y="3017520"/>
            <a:ext cx="2057400" cy="914400"/>
          </a:xfrm>
          <a:prstGeom prst="rect">
            <a:avLst/>
          </a:prstGeom>
          <a:solidFill>
            <a:srgbClr val="FAF6EF"/>
          </a:solidFill>
          <a:ln>
            <a:solidFill>
              <a:srgbClr val="E6DFD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0" name="TextBox 9"/>
          <p:cNvSpPr txBox="1"/>
          <p:nvPr/>
        </p:nvSpPr>
        <p:spPr>
          <a:xfrm>
            <a:off x="3108960" y="3200400"/>
            <a:ext cx="1828800" cy="54864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sz="1400" b="1" i="0">
                <a:solidFill>
                  <a:srgbClr val="1C2541"/>
                </a:solidFill>
                <a:latin typeface="Georgia" panose="02040502050405090303"/>
              </a:rPr>
              <a:t>Moral Exemplar</a:t>
            </a:r>
            <a:endParaRPr sz="1400" b="1" i="0">
              <a:solidFill>
                <a:srgbClr val="1C2541"/>
              </a:solidFill>
              <a:latin typeface="Georgia" panose="02040502050405090303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166359" y="3017520"/>
            <a:ext cx="2057400" cy="914400"/>
          </a:xfrm>
          <a:prstGeom prst="rect">
            <a:avLst/>
          </a:prstGeom>
          <a:solidFill>
            <a:srgbClr val="FAF6EF"/>
          </a:solidFill>
          <a:ln>
            <a:solidFill>
              <a:srgbClr val="E6DFD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2" name="TextBox 11"/>
          <p:cNvSpPr txBox="1"/>
          <p:nvPr/>
        </p:nvSpPr>
        <p:spPr>
          <a:xfrm>
            <a:off x="5303520" y="3200400"/>
            <a:ext cx="1828800" cy="54864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sz="1400" b="1" i="0">
                <a:solidFill>
                  <a:srgbClr val="1C2541"/>
                </a:solidFill>
                <a:latin typeface="Georgia" panose="02040502050405090303"/>
              </a:rPr>
              <a:t>Care-Giver</a:t>
            </a:r>
            <a:endParaRPr sz="1400" b="1" i="0">
              <a:solidFill>
                <a:srgbClr val="1C2541"/>
              </a:solidFill>
              <a:latin typeface="Georgia" panose="02040502050405090303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77240" y="4160520"/>
            <a:ext cx="6446520" cy="1828800"/>
          </a:xfrm>
          <a:prstGeom prst="rect">
            <a:avLst/>
          </a:prstGeom>
          <a:solidFill>
            <a:srgbClr val="1C2541"/>
          </a:solidFill>
          <a:ln>
            <a:solidFill>
              <a:srgbClr val="C9A22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4" name="TextBox 13"/>
          <p:cNvSpPr txBox="1"/>
          <p:nvPr/>
        </p:nvSpPr>
        <p:spPr>
          <a:xfrm>
            <a:off x="1005840" y="4297680"/>
            <a:ext cx="5486400" cy="36576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050" b="1" i="0">
                <a:solidFill>
                  <a:srgbClr val="E6CB6F"/>
                </a:solidFill>
                <a:latin typeface="Helvetica Neue" panose="02000503000000020004"/>
              </a:rPr>
              <a:t>I ADD A FOURTH —</a:t>
            </a:r>
            <a:endParaRPr sz="1050" b="1" i="0">
              <a:solidFill>
                <a:srgbClr val="E6CB6F"/>
              </a:solidFill>
              <a:latin typeface="Helvetica Neue" panose="02000503000000020004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05840" y="4617720"/>
            <a:ext cx="6126480" cy="64008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sz="2400" b="1" i="1">
                <a:solidFill>
                  <a:srgbClr val="FFFFFF"/>
                </a:solidFill>
                <a:latin typeface="Georgia" panose="02040502050405090303"/>
              </a:rPr>
              <a:t>Designer of Learning Environments</a:t>
            </a:r>
            <a:endParaRPr sz="2400" b="1" i="1">
              <a:solidFill>
                <a:srgbClr val="FFFFFF"/>
              </a:solidFill>
              <a:latin typeface="Georgia" panose="02040502050405090303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89965" y="5211445"/>
            <a:ext cx="6142355" cy="732155"/>
          </a:xfrm>
          <a:prstGeom prst="rect">
            <a:avLst/>
          </a:prstGeom>
          <a:noFill/>
        </p:spPr>
        <p:txBody>
          <a:bodyPr wrap="square" lIns="0" tIns="0" rIns="0" bIns="0" anchor="t">
            <a:noAutofit/>
          </a:bodyPr>
          <a:lstStyle/>
          <a:p>
            <a:pPr algn="l">
              <a:lnSpc>
                <a:spcPct val="140000"/>
              </a:lnSpc>
            </a:pPr>
            <a:r>
              <a:rPr sz="1200" b="0" i="1">
                <a:solidFill>
                  <a:srgbClr val="E6CB6F"/>
                </a:solidFill>
                <a:latin typeface="Helvetica Neue" panose="02000503000000020004"/>
              </a:rPr>
              <a:t>(Bruner, 1960) — colour-coded worksheets, transition signals, deliberate seating, the English Reading Programme on the right. These are not decoration. They are pedagogy made visible.</a:t>
            </a:r>
            <a:endParaRPr sz="1200" b="0" i="1">
              <a:solidFill>
                <a:srgbClr val="E6CB6F"/>
              </a:solidFill>
              <a:latin typeface="Helvetica Neue" panose="02000503000000020004"/>
            </a:endParaRPr>
          </a:p>
        </p:txBody>
      </p:sp>
      <p:pic>
        <p:nvPicPr>
          <p:cNvPr id="17" name="Picture 16" descr="IMG_6923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80960" y="2606040"/>
            <a:ext cx="3703320" cy="352044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7680960" y="6199632"/>
            <a:ext cx="3703320" cy="2743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950" b="0" i="0">
                <a:solidFill>
                  <a:srgbClr val="6B6F80"/>
                </a:solidFill>
                <a:latin typeface="Helvetica Neue" panose="02000503000000020004"/>
              </a:rPr>
              <a:t>EVIDENCE  ·  Whole-school English Reading Programme</a:t>
            </a:r>
            <a:endParaRPr sz="950" b="0" i="0">
              <a:solidFill>
                <a:srgbClr val="6B6F80"/>
              </a:solidFill>
              <a:latin typeface="Helvetica Neue" panose="02000503000000020004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1338560" y="6400800"/>
            <a:ext cx="731520" cy="2743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r">
              <a:lnSpc>
                <a:spcPct val="120000"/>
              </a:lnSpc>
            </a:pPr>
            <a:r>
              <a:rPr sz="1000" b="0" i="0">
                <a:solidFill>
                  <a:srgbClr val="6B6F80"/>
                </a:solidFill>
                <a:latin typeface="Helvetica Neue" panose="02000503000000020004"/>
              </a:rPr>
              <a:t>07 / 14</a:t>
            </a:r>
            <a:endParaRPr sz="1000" b="0" i="0">
              <a:solidFill>
                <a:srgbClr val="6B6F80"/>
              </a:solidFill>
              <a:latin typeface="Helvetica Neue" panose="02000503000000020004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CD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777240" y="640080"/>
            <a:ext cx="201168" cy="36576"/>
          </a:xfrm>
          <a:prstGeom prst="rect">
            <a:avLst/>
          </a:prstGeom>
          <a:solidFill>
            <a:srgbClr val="C9A22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TextBox 2"/>
          <p:cNvSpPr txBox="1"/>
          <p:nvPr/>
        </p:nvSpPr>
        <p:spPr>
          <a:xfrm>
            <a:off x="1069848" y="585216"/>
            <a:ext cx="4572000" cy="2743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050" b="1" i="0">
                <a:solidFill>
                  <a:srgbClr val="C9A227"/>
                </a:solidFill>
                <a:latin typeface="Helvetica Neue" panose="02000503000000020004"/>
              </a:rPr>
              <a:t>WHAT SERVICE TAUGHT ME  ·  TA · TUTORING · ECA</a:t>
            </a:r>
            <a:endParaRPr sz="1050" b="1" i="0">
              <a:solidFill>
                <a:srgbClr val="C9A227"/>
              </a:solidFill>
              <a:latin typeface="Helvetica Neue" panose="02000503000000020004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77240" y="868680"/>
            <a:ext cx="10698480" cy="91440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sz="3800" b="0" i="1">
                <a:solidFill>
                  <a:srgbClr val="1C2541"/>
                </a:solidFill>
                <a:latin typeface="Georgia" panose="02040502050405090303"/>
              </a:rPr>
              <a:t>Theory survives —</a:t>
            </a:r>
            <a:endParaRPr sz="3800" b="0" i="1">
              <a:solidFill>
                <a:srgbClr val="1C2541"/>
              </a:solidFill>
              <a:latin typeface="Georgia" panose="02040502050405090303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77240" y="1417320"/>
            <a:ext cx="10698480" cy="91440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sz="3800" b="1" i="1">
                <a:solidFill>
                  <a:srgbClr val="C9A227"/>
                </a:solidFill>
                <a:latin typeface="Georgia" panose="02040502050405090303"/>
              </a:rPr>
              <a:t>only when I make it specific.</a:t>
            </a:r>
            <a:endParaRPr sz="3800" b="1" i="1">
              <a:solidFill>
                <a:srgbClr val="C9A227"/>
              </a:solidFill>
              <a:latin typeface="Georgia" panose="02040502050405090303"/>
            </a:endParaRPr>
          </a:p>
        </p:txBody>
      </p:sp>
      <p:pic>
        <p:nvPicPr>
          <p:cNvPr id="6" name="Picture 5" descr="IMG_5934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77240" y="2697480"/>
            <a:ext cx="4067810" cy="1828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77240" y="4544568"/>
            <a:ext cx="4937760" cy="2743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950" b="0" i="0">
                <a:solidFill>
                  <a:srgbClr val="6B6F80"/>
                </a:solidFill>
                <a:latin typeface="Helvetica Neue" panose="02000503000000020004"/>
              </a:rPr>
              <a:t>Mentor's textbook — table of contents</a:t>
            </a:r>
            <a:endParaRPr sz="950" b="0" i="0">
              <a:solidFill>
                <a:srgbClr val="6B6F80"/>
              </a:solidFill>
              <a:latin typeface="Helvetica Neue" panose="02000503000000020004"/>
            </a:endParaRPr>
          </a:p>
        </p:txBody>
      </p:sp>
      <p:pic>
        <p:nvPicPr>
          <p:cNvPr id="8" name="Picture 7" descr="IMG_593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240" y="4937760"/>
            <a:ext cx="4067810" cy="13716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77240" y="6327648"/>
            <a:ext cx="4937760" cy="2743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950" b="0" i="0">
                <a:solidFill>
                  <a:srgbClr val="6B6F80"/>
                </a:solidFill>
                <a:latin typeface="Helvetica Neue" panose="02000503000000020004"/>
              </a:rPr>
              <a:t>In-class reading — 'Time to read!' enrichment text</a:t>
            </a:r>
            <a:endParaRPr sz="950" b="0" i="0">
              <a:solidFill>
                <a:srgbClr val="6B6F80"/>
              </a:solidFill>
              <a:latin typeface="Helvetica Neue" panose="02000503000000020004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943600" y="2697480"/>
            <a:ext cx="5478780" cy="915035"/>
          </a:xfrm>
          <a:prstGeom prst="rect">
            <a:avLst/>
          </a:prstGeom>
          <a:solidFill>
            <a:srgbClr val="FFFFFF"/>
          </a:solidFill>
          <a:ln>
            <a:solidFill>
              <a:srgbClr val="E6DFD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1" name="Rectangle 10"/>
          <p:cNvSpPr/>
          <p:nvPr/>
        </p:nvSpPr>
        <p:spPr>
          <a:xfrm>
            <a:off x="5943600" y="2697480"/>
            <a:ext cx="45720" cy="868680"/>
          </a:xfrm>
          <a:prstGeom prst="rect">
            <a:avLst/>
          </a:prstGeom>
          <a:solidFill>
            <a:srgbClr val="C9A22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2" name="TextBox 11"/>
          <p:cNvSpPr txBox="1"/>
          <p:nvPr/>
        </p:nvSpPr>
        <p:spPr>
          <a:xfrm>
            <a:off x="6126480" y="2788920"/>
            <a:ext cx="2286000" cy="22098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200" b="1" i="0">
                <a:solidFill>
                  <a:srgbClr val="C9A227"/>
                </a:solidFill>
                <a:latin typeface="Helvetica Neue" panose="02000503000000020004"/>
              </a:rPr>
              <a:t>SCAFFOLDING</a:t>
            </a:r>
            <a:endParaRPr sz="1000" b="1" i="0">
              <a:solidFill>
                <a:srgbClr val="C9A227"/>
              </a:solidFill>
              <a:latin typeface="Helvetica Neue" panose="0200050300000002000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126480" y="3026664"/>
            <a:ext cx="5029200" cy="36576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sz="1500" b="1" i="0">
                <a:solidFill>
                  <a:srgbClr val="1C2541"/>
                </a:solidFill>
                <a:latin typeface="Georgia" panose="02040502050405090303"/>
              </a:rPr>
              <a:t>I-do · We-do · You-do</a:t>
            </a:r>
            <a:endParaRPr sz="1500" b="1" i="0">
              <a:solidFill>
                <a:srgbClr val="1C2541"/>
              </a:solidFill>
              <a:latin typeface="Georgia" panose="02040502050405090303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126480" y="3187065"/>
            <a:ext cx="5029200" cy="424815"/>
          </a:xfrm>
          <a:prstGeom prst="rect">
            <a:avLst/>
          </a:prstGeom>
          <a:noFill/>
        </p:spPr>
        <p:txBody>
          <a:bodyPr wrap="square" lIns="0" tIns="0" rIns="0" bIns="0" anchor="t">
            <a:noAutofit/>
          </a:bodyPr>
          <a:lstStyle/>
          <a:p>
            <a:pPr algn="l">
              <a:lnSpc>
                <a:spcPct val="130000"/>
              </a:lnSpc>
            </a:pPr>
            <a:r>
              <a:rPr sz="1100" b="0" i="0">
                <a:solidFill>
                  <a:srgbClr val="3A4366"/>
                </a:solidFill>
                <a:latin typeface="Helvetica Neue" panose="02000503000000020004"/>
              </a:rPr>
              <a:t>Lower-achievers needed the 'we-do' phase to be longer, not louder. Pacing, not volume.</a:t>
            </a:r>
            <a:endParaRPr sz="1100" b="0" i="0">
              <a:solidFill>
                <a:srgbClr val="3A4366"/>
              </a:solidFill>
              <a:latin typeface="Helvetica Neue" panose="02000503000000020004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943600" y="3657600"/>
            <a:ext cx="5466715" cy="925830"/>
          </a:xfrm>
          <a:prstGeom prst="rect">
            <a:avLst/>
          </a:prstGeom>
          <a:solidFill>
            <a:srgbClr val="FFFFFF"/>
          </a:solidFill>
          <a:ln>
            <a:solidFill>
              <a:srgbClr val="E6DFD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6" name="Rectangle 15"/>
          <p:cNvSpPr/>
          <p:nvPr/>
        </p:nvSpPr>
        <p:spPr>
          <a:xfrm>
            <a:off x="5943600" y="3657600"/>
            <a:ext cx="45720" cy="868680"/>
          </a:xfrm>
          <a:prstGeom prst="rect">
            <a:avLst/>
          </a:prstGeom>
          <a:solidFill>
            <a:srgbClr val="C9A22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7" name="TextBox 16"/>
          <p:cNvSpPr txBox="1"/>
          <p:nvPr/>
        </p:nvSpPr>
        <p:spPr>
          <a:xfrm>
            <a:off x="6126480" y="3749040"/>
            <a:ext cx="2286000" cy="22098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200" b="1" i="0">
                <a:solidFill>
                  <a:srgbClr val="C9A227"/>
                </a:solidFill>
                <a:latin typeface="Helvetica Neue" panose="02000503000000020004"/>
              </a:rPr>
              <a:t>DIFFERENTIATION</a:t>
            </a:r>
            <a:endParaRPr sz="1000" b="1" i="0">
              <a:solidFill>
                <a:srgbClr val="C9A227"/>
              </a:solidFill>
              <a:latin typeface="Helvetica Neue" panose="02000503000000020004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126480" y="3986784"/>
            <a:ext cx="5029200" cy="36576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sz="1500" b="1" i="0">
                <a:solidFill>
                  <a:srgbClr val="1C2541"/>
                </a:solidFill>
                <a:latin typeface="Georgia" panose="02040502050405090303"/>
              </a:rPr>
              <a:t>Two versions — same dignity</a:t>
            </a:r>
            <a:endParaRPr sz="1500" b="1" i="0">
              <a:solidFill>
                <a:srgbClr val="1C2541"/>
              </a:solidFill>
              <a:latin typeface="Georgia" panose="02040502050405090303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126480" y="4147185"/>
            <a:ext cx="5029200" cy="424815"/>
          </a:xfrm>
          <a:prstGeom prst="rect">
            <a:avLst/>
          </a:prstGeom>
          <a:noFill/>
        </p:spPr>
        <p:txBody>
          <a:bodyPr wrap="square" lIns="0" tIns="0" rIns="0" bIns="0" anchor="t">
            <a:noAutofit/>
          </a:bodyPr>
          <a:lstStyle/>
          <a:p>
            <a:pPr algn="l">
              <a:lnSpc>
                <a:spcPct val="130000"/>
              </a:lnSpc>
            </a:pPr>
            <a:r>
              <a:rPr sz="1100" b="0" i="0">
                <a:solidFill>
                  <a:srgbClr val="3A4366"/>
                </a:solidFill>
                <a:latin typeface="Helvetica Neue" panose="02000503000000020004"/>
              </a:rPr>
              <a:t>Core + challenge worksheets, distributed without flagging the difference. Learnt this from my mentor.</a:t>
            </a:r>
            <a:endParaRPr sz="1100" b="0" i="0">
              <a:solidFill>
                <a:srgbClr val="3A4366"/>
              </a:solidFill>
              <a:latin typeface="Helvetica Neue" panose="02000503000000020004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943600" y="4617720"/>
            <a:ext cx="5466715" cy="961390"/>
          </a:xfrm>
          <a:prstGeom prst="rect">
            <a:avLst/>
          </a:prstGeom>
          <a:solidFill>
            <a:srgbClr val="FFFFFF"/>
          </a:solidFill>
          <a:ln>
            <a:solidFill>
              <a:srgbClr val="E6DFD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1" name="Rectangle 20"/>
          <p:cNvSpPr/>
          <p:nvPr/>
        </p:nvSpPr>
        <p:spPr>
          <a:xfrm>
            <a:off x="5943600" y="4617720"/>
            <a:ext cx="45720" cy="868680"/>
          </a:xfrm>
          <a:prstGeom prst="rect">
            <a:avLst/>
          </a:prstGeom>
          <a:solidFill>
            <a:srgbClr val="C9A22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2" name="TextBox 21"/>
          <p:cNvSpPr txBox="1"/>
          <p:nvPr/>
        </p:nvSpPr>
        <p:spPr>
          <a:xfrm>
            <a:off x="6126480" y="4709160"/>
            <a:ext cx="2286000" cy="22098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200" b="1" i="0">
                <a:solidFill>
                  <a:srgbClr val="C9A227"/>
                </a:solidFill>
                <a:latin typeface="Helvetica Neue" panose="02000503000000020004"/>
              </a:rPr>
              <a:t>PASTORAL </a:t>
            </a:r>
            <a:r>
              <a:rPr sz="1200" b="1" i="0">
                <a:solidFill>
                  <a:srgbClr val="C9A227"/>
                </a:solidFill>
                <a:latin typeface="Helvetica Neue" panose="02000503000000020004"/>
              </a:rPr>
              <a:t>CARE</a:t>
            </a:r>
            <a:endParaRPr sz="1200" b="1" i="0">
              <a:solidFill>
                <a:srgbClr val="C9A227"/>
              </a:solidFill>
              <a:latin typeface="Helvetica Neue" panose="02000503000000020004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126480" y="4946904"/>
            <a:ext cx="5029200" cy="36576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sz="1500" b="1" i="0">
                <a:solidFill>
                  <a:srgbClr val="1C2541"/>
                </a:solidFill>
                <a:latin typeface="Georgia" panose="02040502050405090303"/>
              </a:rPr>
              <a:t>Names before content</a:t>
            </a:r>
            <a:endParaRPr sz="1500" b="1" i="0">
              <a:solidFill>
                <a:srgbClr val="1C2541"/>
              </a:solidFill>
              <a:latin typeface="Georgia" panose="02040502050405090303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126480" y="5120005"/>
            <a:ext cx="5029200" cy="356235"/>
          </a:xfrm>
          <a:prstGeom prst="rect">
            <a:avLst/>
          </a:prstGeom>
          <a:noFill/>
        </p:spPr>
        <p:txBody>
          <a:bodyPr wrap="square" lIns="0" tIns="0" rIns="0" bIns="0" anchor="t">
            <a:noAutofit/>
          </a:bodyPr>
          <a:lstStyle/>
          <a:p>
            <a:pPr algn="l">
              <a:lnSpc>
                <a:spcPct val="130000"/>
              </a:lnSpc>
            </a:pPr>
            <a:r>
              <a:rPr sz="1100" b="0" i="0">
                <a:solidFill>
                  <a:srgbClr val="3A4366"/>
                </a:solidFill>
                <a:latin typeface="Helvetica Neue" panose="02000503000000020004"/>
              </a:rPr>
              <a:t>Address every pupil by name before delivering instruction. Forty pupils, forty greetings.</a:t>
            </a:r>
            <a:endParaRPr sz="1100" b="0" i="0">
              <a:solidFill>
                <a:srgbClr val="3A4366"/>
              </a:solidFill>
              <a:latin typeface="Helvetica Neue" panose="02000503000000020004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943600" y="5577840"/>
            <a:ext cx="5486400" cy="868680"/>
          </a:xfrm>
          <a:prstGeom prst="rect">
            <a:avLst/>
          </a:prstGeom>
          <a:solidFill>
            <a:srgbClr val="FFFFFF"/>
          </a:solidFill>
          <a:ln>
            <a:solidFill>
              <a:srgbClr val="E6DFD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6" name="Rectangle 25"/>
          <p:cNvSpPr/>
          <p:nvPr/>
        </p:nvSpPr>
        <p:spPr>
          <a:xfrm>
            <a:off x="5943600" y="5577840"/>
            <a:ext cx="45720" cy="868680"/>
          </a:xfrm>
          <a:prstGeom prst="rect">
            <a:avLst/>
          </a:prstGeom>
          <a:solidFill>
            <a:srgbClr val="C9A22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7" name="TextBox 26"/>
          <p:cNvSpPr txBox="1"/>
          <p:nvPr/>
        </p:nvSpPr>
        <p:spPr>
          <a:xfrm>
            <a:off x="6126480" y="5669280"/>
            <a:ext cx="2286000" cy="22098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200" b="1" i="0">
                <a:solidFill>
                  <a:srgbClr val="C9A227"/>
                </a:solidFill>
                <a:latin typeface="Helvetica Neue" panose="02000503000000020004"/>
              </a:rPr>
              <a:t>TECH RESTRAINT</a:t>
            </a:r>
            <a:endParaRPr sz="1000" b="1" i="0">
              <a:solidFill>
                <a:srgbClr val="C9A227"/>
              </a:solidFill>
              <a:latin typeface="Helvetica Neue" panose="02000503000000020004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126480" y="5907024"/>
            <a:ext cx="5029200" cy="36576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sz="1500" b="1" i="0">
                <a:solidFill>
                  <a:srgbClr val="1C2541"/>
                </a:solidFill>
                <a:latin typeface="Georgia" panose="02040502050405090303"/>
              </a:rPr>
              <a:t>Quizizz only when it earns its time</a:t>
            </a:r>
            <a:endParaRPr sz="1500" b="1" i="0">
              <a:solidFill>
                <a:srgbClr val="1C2541"/>
              </a:solidFill>
              <a:latin typeface="Georgia" panose="02040502050405090303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126480" y="6172200"/>
            <a:ext cx="5029200" cy="32004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30000"/>
              </a:lnSpc>
            </a:pPr>
            <a:r>
              <a:rPr sz="1100" b="0" i="0">
                <a:solidFill>
                  <a:srgbClr val="3A4366"/>
                </a:solidFill>
                <a:latin typeface="Helvetica Neue" panose="02000503000000020004"/>
              </a:rPr>
              <a:t>Digital tools serve learning. Rejected them when paper and pen worked better.</a:t>
            </a:r>
            <a:endParaRPr sz="1100" b="0" i="0">
              <a:solidFill>
                <a:srgbClr val="3A4366"/>
              </a:solidFill>
              <a:latin typeface="Helvetica Neue" panose="02000503000000020004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1338560" y="6400800"/>
            <a:ext cx="731520" cy="2743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r">
              <a:lnSpc>
                <a:spcPct val="120000"/>
              </a:lnSpc>
            </a:pPr>
            <a:r>
              <a:rPr sz="1000" b="0" i="0">
                <a:solidFill>
                  <a:srgbClr val="6B6F80"/>
                </a:solidFill>
                <a:latin typeface="Helvetica Neue" panose="02000503000000020004"/>
              </a:rPr>
              <a:t>08 / 14</a:t>
            </a:r>
            <a:endParaRPr sz="1000" b="0" i="0">
              <a:solidFill>
                <a:srgbClr val="6B6F80"/>
              </a:solidFill>
              <a:latin typeface="Helvetica Neue" panose="02000503000000020004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777240" y="640080"/>
            <a:ext cx="201168" cy="36576"/>
          </a:xfrm>
          <a:prstGeom prst="rect">
            <a:avLst/>
          </a:prstGeom>
          <a:solidFill>
            <a:srgbClr val="C9A22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TextBox 2"/>
          <p:cNvSpPr txBox="1"/>
          <p:nvPr/>
        </p:nvSpPr>
        <p:spPr>
          <a:xfrm>
            <a:off x="1069848" y="585216"/>
            <a:ext cx="4572000" cy="2743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050" b="1" i="0">
                <a:solidFill>
                  <a:srgbClr val="C9A227"/>
                </a:solidFill>
                <a:latin typeface="Helvetica Neue" panose="02000503000000020004"/>
              </a:rPr>
              <a:t>MENTOR'S ETHICAL COMPASS  ·  WHAT I ENDORSE</a:t>
            </a:r>
            <a:endParaRPr sz="1050" b="1" i="0">
              <a:solidFill>
                <a:srgbClr val="C9A227"/>
              </a:solidFill>
              <a:latin typeface="Helvetica Neue" panose="02000503000000020004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77240" y="868680"/>
            <a:ext cx="10698480" cy="91440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sz="3800" b="0" i="1">
                <a:solidFill>
                  <a:srgbClr val="1C2541"/>
                </a:solidFill>
                <a:latin typeface="Georgia" panose="02040502050405090303"/>
              </a:rPr>
              <a:t>Five compass points —</a:t>
            </a:r>
            <a:endParaRPr sz="3800" b="0" i="1">
              <a:solidFill>
                <a:srgbClr val="1C2541"/>
              </a:solidFill>
              <a:latin typeface="Georgia" panose="02040502050405090303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77240" y="1417320"/>
            <a:ext cx="10698480" cy="91440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sz="3800" b="1" i="1">
                <a:solidFill>
                  <a:srgbClr val="C9A227"/>
                </a:solidFill>
                <a:latin typeface="Georgia" panose="02040502050405090303"/>
              </a:rPr>
              <a:t>from her seven-question interview.</a:t>
            </a:r>
            <a:endParaRPr sz="3800" b="1" i="1">
              <a:solidFill>
                <a:srgbClr val="C9A227"/>
              </a:solidFill>
              <a:latin typeface="Georgia" panose="02040502050405090303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77240" y="2697480"/>
            <a:ext cx="10607040" cy="685800"/>
          </a:xfrm>
          <a:prstGeom prst="rect">
            <a:avLst/>
          </a:prstGeom>
          <a:solidFill>
            <a:srgbClr val="FAF6EF"/>
          </a:solidFill>
          <a:ln>
            <a:solidFill>
              <a:srgbClr val="E6DFD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ectangle 6"/>
          <p:cNvSpPr/>
          <p:nvPr/>
        </p:nvSpPr>
        <p:spPr>
          <a:xfrm>
            <a:off x="777240" y="2697480"/>
            <a:ext cx="54864" cy="685800"/>
          </a:xfrm>
          <a:prstGeom prst="rect">
            <a:avLst/>
          </a:prstGeom>
          <a:solidFill>
            <a:srgbClr val="C9A22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TextBox 7"/>
          <p:cNvSpPr txBox="1"/>
          <p:nvPr/>
        </p:nvSpPr>
        <p:spPr>
          <a:xfrm>
            <a:off x="1005840" y="2825496"/>
            <a:ext cx="3200400" cy="22098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200" b="1" i="0">
                <a:solidFill>
                  <a:srgbClr val="C9A227"/>
                </a:solidFill>
                <a:latin typeface="Helvetica Neue" panose="02000503000000020004"/>
              </a:rPr>
              <a:t>FAIRNESS</a:t>
            </a:r>
            <a:endParaRPr sz="1100" b="1" i="0">
              <a:solidFill>
                <a:srgbClr val="C9A227"/>
              </a:solidFill>
              <a:latin typeface="Helvetica Neue" panose="02000503000000020004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97680" y="2862072"/>
            <a:ext cx="6949440" cy="36576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30000"/>
              </a:lnSpc>
            </a:pPr>
            <a:r>
              <a:rPr sz="1500" b="0" i="1">
                <a:solidFill>
                  <a:srgbClr val="1C2541"/>
                </a:solidFill>
                <a:latin typeface="Georgia" panose="02040502050405090303"/>
              </a:rPr>
              <a:t>Equal weight to every pupil's voice.</a:t>
            </a:r>
            <a:endParaRPr sz="1500" b="0" i="1">
              <a:solidFill>
                <a:srgbClr val="1C2541"/>
              </a:solidFill>
              <a:latin typeface="Georgia" panose="02040502050405090303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77240" y="3474720"/>
            <a:ext cx="10607040" cy="685800"/>
          </a:xfrm>
          <a:prstGeom prst="rect">
            <a:avLst/>
          </a:prstGeom>
          <a:solidFill>
            <a:srgbClr val="FAF6EF"/>
          </a:solidFill>
          <a:ln>
            <a:solidFill>
              <a:srgbClr val="E6DFD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1" name="Rectangle 10"/>
          <p:cNvSpPr/>
          <p:nvPr/>
        </p:nvSpPr>
        <p:spPr>
          <a:xfrm>
            <a:off x="777240" y="3474720"/>
            <a:ext cx="54864" cy="685800"/>
          </a:xfrm>
          <a:prstGeom prst="rect">
            <a:avLst/>
          </a:prstGeom>
          <a:solidFill>
            <a:srgbClr val="C9A22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2" name="TextBox 11"/>
          <p:cNvSpPr txBox="1"/>
          <p:nvPr/>
        </p:nvSpPr>
        <p:spPr>
          <a:xfrm>
            <a:off x="1005840" y="3602736"/>
            <a:ext cx="3200400" cy="22098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200" b="1" i="0">
                <a:solidFill>
                  <a:srgbClr val="C9A227"/>
                </a:solidFill>
                <a:latin typeface="Helvetica Neue" panose="02000503000000020004"/>
              </a:rPr>
              <a:t>CONFIDENTIALITY</a:t>
            </a:r>
            <a:endParaRPr sz="1100" b="1" i="0">
              <a:solidFill>
                <a:srgbClr val="C9A227"/>
              </a:solidFill>
              <a:latin typeface="Helvetica Neue" panose="0200050300000002000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297680" y="3639312"/>
            <a:ext cx="6949440" cy="36576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30000"/>
              </a:lnSpc>
            </a:pPr>
            <a:r>
              <a:rPr sz="1500" b="0" i="1">
                <a:solidFill>
                  <a:srgbClr val="1C2541"/>
                </a:solidFill>
                <a:latin typeface="Georgia" panose="02040502050405090303"/>
              </a:rPr>
              <a:t>Pastoral information stays where it belongs.</a:t>
            </a:r>
            <a:endParaRPr sz="1500" b="0" i="1">
              <a:solidFill>
                <a:srgbClr val="1C2541"/>
              </a:solidFill>
              <a:latin typeface="Georgia" panose="02040502050405090303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77240" y="4251960"/>
            <a:ext cx="10607040" cy="685800"/>
          </a:xfrm>
          <a:prstGeom prst="rect">
            <a:avLst/>
          </a:prstGeom>
          <a:solidFill>
            <a:srgbClr val="FAF6EF"/>
          </a:solidFill>
          <a:ln>
            <a:solidFill>
              <a:srgbClr val="E6DFD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5" name="Rectangle 14"/>
          <p:cNvSpPr/>
          <p:nvPr/>
        </p:nvSpPr>
        <p:spPr>
          <a:xfrm>
            <a:off x="777240" y="4251960"/>
            <a:ext cx="54864" cy="685800"/>
          </a:xfrm>
          <a:prstGeom prst="rect">
            <a:avLst/>
          </a:prstGeom>
          <a:solidFill>
            <a:srgbClr val="C9A22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6" name="TextBox 15"/>
          <p:cNvSpPr txBox="1"/>
          <p:nvPr/>
        </p:nvSpPr>
        <p:spPr>
          <a:xfrm>
            <a:off x="1005840" y="4379976"/>
            <a:ext cx="3200400" cy="22098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200" b="1" i="0">
                <a:solidFill>
                  <a:srgbClr val="C9A227"/>
                </a:solidFill>
                <a:latin typeface="Helvetica Neue" panose="02000503000000020004"/>
              </a:rPr>
              <a:t>ASSESSMENT </a:t>
            </a:r>
            <a:r>
              <a:rPr sz="1200" b="1" i="0">
                <a:solidFill>
                  <a:srgbClr val="C9A227"/>
                </a:solidFill>
                <a:latin typeface="Helvetica Neue" panose="02000503000000020004"/>
              </a:rPr>
              <a:t>HONESTY</a:t>
            </a:r>
            <a:endParaRPr sz="1200" b="1" i="0">
              <a:solidFill>
                <a:srgbClr val="C9A227"/>
              </a:solidFill>
              <a:latin typeface="Helvetica Neue" panose="02000503000000020004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297680" y="4416552"/>
            <a:ext cx="6949440" cy="36576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30000"/>
              </a:lnSpc>
            </a:pPr>
            <a:r>
              <a:rPr sz="1500" b="0" i="1">
                <a:solidFill>
                  <a:srgbClr val="1C2541"/>
                </a:solidFill>
                <a:latin typeface="Georgia" panose="02040502050405090303"/>
              </a:rPr>
              <a:t>Marks describe learning, not pupil character.</a:t>
            </a:r>
            <a:endParaRPr sz="1500" b="0" i="1">
              <a:solidFill>
                <a:srgbClr val="1C2541"/>
              </a:solidFill>
              <a:latin typeface="Georgia" panose="02040502050405090303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77240" y="5029200"/>
            <a:ext cx="10607040" cy="685800"/>
          </a:xfrm>
          <a:prstGeom prst="rect">
            <a:avLst/>
          </a:prstGeom>
          <a:solidFill>
            <a:srgbClr val="FAF6EF"/>
          </a:solidFill>
          <a:ln>
            <a:solidFill>
              <a:srgbClr val="E6DFD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9" name="Rectangle 18"/>
          <p:cNvSpPr/>
          <p:nvPr/>
        </p:nvSpPr>
        <p:spPr>
          <a:xfrm>
            <a:off x="777240" y="5029200"/>
            <a:ext cx="54864" cy="685800"/>
          </a:xfrm>
          <a:prstGeom prst="rect">
            <a:avLst/>
          </a:prstGeom>
          <a:solidFill>
            <a:srgbClr val="C9A22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0" name="TextBox 19"/>
          <p:cNvSpPr txBox="1"/>
          <p:nvPr/>
        </p:nvSpPr>
        <p:spPr>
          <a:xfrm>
            <a:off x="1005840" y="5157216"/>
            <a:ext cx="3200400" cy="22098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200" b="1" i="0">
                <a:solidFill>
                  <a:srgbClr val="C9A227"/>
                </a:solidFill>
                <a:latin typeface="Helvetica Neue" panose="02000503000000020004"/>
              </a:rPr>
              <a:t>PUPIL DIGNITY</a:t>
            </a:r>
            <a:endParaRPr sz="1200" b="1" i="0">
              <a:solidFill>
                <a:srgbClr val="C9A227"/>
              </a:solidFill>
              <a:latin typeface="Helvetica Neue" panose="02000503000000020004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297680" y="5193792"/>
            <a:ext cx="6949440" cy="36576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30000"/>
              </a:lnSpc>
            </a:pPr>
            <a:r>
              <a:rPr sz="1500" b="0" i="1">
                <a:solidFill>
                  <a:srgbClr val="1C2541"/>
                </a:solidFill>
                <a:latin typeface="Georgia" panose="02040502050405090303"/>
              </a:rPr>
              <a:t>Correction in private, recognition in public.</a:t>
            </a:r>
            <a:endParaRPr sz="1500" b="0" i="1">
              <a:solidFill>
                <a:srgbClr val="1C2541"/>
              </a:solidFill>
              <a:latin typeface="Georgia" panose="02040502050405090303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77240" y="5806440"/>
            <a:ext cx="10607040" cy="685800"/>
          </a:xfrm>
          <a:prstGeom prst="rect">
            <a:avLst/>
          </a:prstGeom>
          <a:solidFill>
            <a:srgbClr val="FAF6EF"/>
          </a:solidFill>
          <a:ln>
            <a:solidFill>
              <a:srgbClr val="E6DFD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3" name="Rectangle 22"/>
          <p:cNvSpPr/>
          <p:nvPr/>
        </p:nvSpPr>
        <p:spPr>
          <a:xfrm>
            <a:off x="777240" y="5806440"/>
            <a:ext cx="54864" cy="685800"/>
          </a:xfrm>
          <a:prstGeom prst="rect">
            <a:avLst/>
          </a:prstGeom>
          <a:solidFill>
            <a:srgbClr val="C9A22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4" name="TextBox 23"/>
          <p:cNvSpPr txBox="1"/>
          <p:nvPr/>
        </p:nvSpPr>
        <p:spPr>
          <a:xfrm>
            <a:off x="1005840" y="5934456"/>
            <a:ext cx="3200400" cy="22098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200" b="1" i="0">
                <a:solidFill>
                  <a:srgbClr val="C9A227"/>
                </a:solidFill>
                <a:latin typeface="Helvetica Neue" panose="02000503000000020004"/>
              </a:rPr>
              <a:t>COMMITMENT</a:t>
            </a:r>
            <a:endParaRPr sz="1200" b="1" i="0">
              <a:solidFill>
                <a:srgbClr val="C9A227"/>
              </a:solidFill>
              <a:latin typeface="Helvetica Neue" panose="02000503000000020004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297680" y="5971032"/>
            <a:ext cx="6949440" cy="36576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30000"/>
              </a:lnSpc>
            </a:pPr>
            <a:r>
              <a:rPr sz="1500" b="0" i="1">
                <a:solidFill>
                  <a:srgbClr val="1C2541"/>
                </a:solidFill>
                <a:latin typeface="Georgia" panose="02040502050405090303"/>
              </a:rPr>
              <a:t>Every child — including the inconvenient ones.</a:t>
            </a:r>
            <a:endParaRPr sz="1500" b="0" i="1">
              <a:solidFill>
                <a:srgbClr val="1C2541"/>
              </a:solidFill>
              <a:latin typeface="Georgia" panose="02040502050405090303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1338560" y="6400800"/>
            <a:ext cx="731520" cy="2743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r">
              <a:lnSpc>
                <a:spcPct val="120000"/>
              </a:lnSpc>
            </a:pPr>
            <a:r>
              <a:rPr sz="1000" b="0" i="0">
                <a:solidFill>
                  <a:srgbClr val="6B6F80"/>
                </a:solidFill>
                <a:latin typeface="Helvetica Neue" panose="02000503000000020004"/>
              </a:rPr>
              <a:t>09 / 14</a:t>
            </a:r>
            <a:endParaRPr sz="1000" b="0" i="0">
              <a:solidFill>
                <a:srgbClr val="6B6F80"/>
              </a:solidFill>
              <a:latin typeface="Helvetica Neue" panose="02000503000000020004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7108</Words>
  <Application>WPS Writer</Application>
  <PresentationFormat>On-screen Show (4:3)</PresentationFormat>
  <Paragraphs>405</Paragraphs>
  <Slides>14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30" baseType="lpstr">
      <vt:lpstr>Arial</vt:lpstr>
      <vt:lpstr>新細明體</vt:lpstr>
      <vt:lpstr>Wingdings</vt:lpstr>
      <vt:lpstr>Arial</vt:lpstr>
      <vt:lpstr>Helvetica Neue</vt:lpstr>
      <vt:lpstr>Georgia</vt:lpstr>
      <vt:lpstr>Calibri</vt:lpstr>
      <vt:lpstr>Helvetica Neue</vt:lpstr>
      <vt:lpstr>Microsoft YaHei</vt:lpstr>
      <vt:lpstr>汉仪旗黑</vt:lpstr>
      <vt:lpstr>SimSun</vt:lpstr>
      <vt:lpstr>Arial Unicode MS</vt:lpstr>
      <vt:lpstr>宋体-繁</vt:lpstr>
      <vt:lpstr>汉仪书宋二KW</vt:lpstr>
      <vt:lpstr>Apple Color Emoji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dc:description>generated using python-pptx</dc:description>
  <cp:lastModifiedBy>林丰</cp:lastModifiedBy>
  <cp:revision>8</cp:revision>
  <dcterms:created xsi:type="dcterms:W3CDTF">2026-04-30T08:41:28Z</dcterms:created>
  <dcterms:modified xsi:type="dcterms:W3CDTF">2026-04-30T08:41:28Z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86A19035A6FCA6A5B815F369B132A999_43</vt:lpwstr>
  </property>
  <property fmtid="{D5CDD505-2E9C-101B-9397-08002B2CF9AE}" pid="3" name="KSOProductBuildVer">
    <vt:lpwstr>1028-6.10.1.8873</vt:lpwstr>
  </property>
</Properties>
</file>